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7"/>
  </p:notesMasterIdLst>
  <p:sldIdLst>
    <p:sldId id="257" r:id="rId2"/>
    <p:sldId id="268" r:id="rId3"/>
    <p:sldId id="289" r:id="rId4"/>
    <p:sldId id="263" r:id="rId5"/>
    <p:sldId id="280" r:id="rId6"/>
    <p:sldId id="281" r:id="rId7"/>
    <p:sldId id="282" r:id="rId8"/>
    <p:sldId id="285" r:id="rId9"/>
    <p:sldId id="283" r:id="rId10"/>
    <p:sldId id="286" r:id="rId11"/>
    <p:sldId id="284" r:id="rId12"/>
    <p:sldId id="287" r:id="rId13"/>
    <p:sldId id="302" r:id="rId14"/>
    <p:sldId id="313" r:id="rId15"/>
    <p:sldId id="314" r:id="rId16"/>
    <p:sldId id="315" r:id="rId17"/>
    <p:sldId id="292" r:id="rId18"/>
    <p:sldId id="317" r:id="rId19"/>
    <p:sldId id="316" r:id="rId20"/>
    <p:sldId id="320" r:id="rId21"/>
    <p:sldId id="296" r:id="rId22"/>
    <p:sldId id="297" r:id="rId23"/>
    <p:sldId id="311" r:id="rId24"/>
    <p:sldId id="300" r:id="rId25"/>
    <p:sldId id="312" r:id="rId26"/>
    <p:sldId id="318" r:id="rId27"/>
    <p:sldId id="319" r:id="rId28"/>
    <p:sldId id="304" r:id="rId29"/>
    <p:sldId id="305" r:id="rId30"/>
    <p:sldId id="306" r:id="rId31"/>
    <p:sldId id="307" r:id="rId32"/>
    <p:sldId id="308" r:id="rId33"/>
    <p:sldId id="309" r:id="rId34"/>
    <p:sldId id="310" r:id="rId35"/>
    <p:sldId id="27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E9EBF5"/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54441-31DD-4125-9A8D-A2E4423FF5C6}" type="datetimeFigureOut">
              <a:rPr lang="en-IN" smtClean="0"/>
              <a:pPr/>
              <a:t>10-02-2026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1DC64-466A-46FD-A589-55D7B80B3F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640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74C95CC1-5B90-3C67-8906-31D7D87464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77875"/>
            <a:ext cx="6821487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86C37FED-A159-A25F-E37C-C2AE4913EB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83250" cy="460533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0E0F137D-A107-4C30-1807-F4F7054E2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352"/>
          <a:stretch/>
        </p:blipFill>
        <p:spPr>
          <a:xfrm>
            <a:off x="6634824" y="4335877"/>
            <a:ext cx="3617025" cy="25221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E9B0889-CF84-D54E-684F-B32B7C32F6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4954" y="295729"/>
            <a:ext cx="9219857" cy="521244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72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6AF80AB-FACE-F1B9-4849-8D42D0E9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B1614F1-AC58-23AB-10D3-AD1A2DB4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BB60D03-E48F-E1A2-990A-3597EB2D6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08C049B-BC0B-4B08-98F2-2F28A95589EF}" type="datetime1">
              <a:rPr lang="en-US" smtClean="0"/>
              <a:pPr/>
              <a:t>2/10/2026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88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7B6D69E5-7A08-BC78-BCE3-11E38F6150D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87F92C-6129-374B-AC33-0BF37E93C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F384D68-6CA3-DF1A-6774-1B19B01C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A62BBD8-00B0-44DA-B91E-B280499F38AF}" type="datetime1">
              <a:rPr lang="en-US" smtClean="0"/>
              <a:pPr/>
              <a:t>2/10/2026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75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49D32-7E02-6995-B5F5-934D0B438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00963" y="4592380"/>
            <a:ext cx="1794306" cy="1590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D218B9-452E-86CD-0D08-9F67028FE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978075" cy="20098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ACA99D-5B58-73F1-094E-AB921A7F6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329409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6742629" cy="4675705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E12CB0-2C35-CEF5-3F43-62E8FFE9F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6103" y="305457"/>
            <a:ext cx="2847975" cy="6236208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0F4EEFE-BF6E-3C7A-54B6-7728A6E5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15A696F-4F73-1678-9973-0EA3B62D8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9CF978F-742F-4396-8C45-8D7AF4520570}" type="datetime1">
              <a:rPr lang="en-US" smtClean="0"/>
              <a:pPr/>
              <a:t>2/10/2026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28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4B29688-DF70-05FA-D6B7-761E114D04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110" y="2149929"/>
            <a:ext cx="6199724" cy="4028622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001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573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6594AC0E-FD4A-515B-8B99-4BDDECAD7DC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11786" y="2149929"/>
            <a:ext cx="3659414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36F2C45-AA33-6953-F362-70B8E58B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F346C-9289-DAC3-4D24-EDB5A64E4DB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E0B7E05-FC20-44A1-B3B6-E1F90DDD67D7}" type="datetime1">
              <a:rPr lang="en-US" smtClean="0"/>
              <a:pPr/>
              <a:t>2/10/2026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883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1BC32-6525-5D4C-65FB-434B14F17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62000"/>
            <a:ext cx="4410126" cy="5384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C6DDF47B-4AEC-7B71-4811-29DA888502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73042" y="3991221"/>
            <a:ext cx="2156632" cy="2197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19688A-41C9-E2A9-D0EB-D213ACE23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gradFill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3731" y="876301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44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3732" y="4095751"/>
            <a:ext cx="4949366" cy="1993900"/>
          </a:xfrm>
        </p:spPr>
        <p:txBody>
          <a:bodyPr lIns="0" anchor="ctr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A25345A-4332-7458-BF6E-B3EC1D4F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F39E534-D5FC-2E3E-1997-F7B8482B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8965431-1331-1690-65D0-1537F7DDF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D09747B-A127-40CC-8C3A-7A7B8E925519}" type="datetime1">
              <a:rPr lang="en-US" smtClean="0"/>
              <a:pPr/>
              <a:t>2/10/2026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894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6F46445-B370-4073-A9E0-F381B9FBBD87}" type="datetime1">
              <a:rPr lang="en-US" smtClean="0"/>
              <a:pPr/>
              <a:t>2/10/2026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6469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0286" y="1221103"/>
            <a:ext cx="5428878" cy="441579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4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F678F28-657B-EB5D-2122-E904530003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00366" y="1112107"/>
            <a:ext cx="4617720" cy="461772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 </a:t>
            </a:r>
          </a:p>
        </p:txBody>
      </p:sp>
    </p:spTree>
    <p:extLst>
      <p:ext uri="{BB962C8B-B14F-4D97-AF65-F5344CB8AC3E}">
        <p14:creationId xmlns:p14="http://schemas.microsoft.com/office/powerpoint/2010/main" val="30854058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1478280"/>
            <a:ext cx="11430000" cy="1941577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24000" y="3566161"/>
            <a:ext cx="9144000" cy="261080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0" indent="0" algn="ctr">
              <a:buNone/>
              <a:defRPr sz="2000"/>
            </a:lvl2pPr>
            <a:lvl3pPr marL="0" indent="0" algn="ctr">
              <a:buNone/>
              <a:defRPr sz="1800"/>
            </a:lvl3pPr>
            <a:lvl4pPr marL="0" indent="0" algn="ctr">
              <a:buNone/>
              <a:defRPr sz="1600"/>
            </a:lvl4pPr>
            <a:lvl5pPr marL="0" indent="0" algn="ctr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771C6-AE2A-169D-1961-6A9B07F6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68C91C-57D3-9B9E-10DD-14689B45B7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3821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201AA-F581-FF9D-5977-EACF48606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6B9F3-066C-B0DD-CCF2-9F1B668A3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45EBC-3FF4-722F-E30E-965F36B9D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33A21-5030-4D7B-A261-646E7F8EB457}" type="datetimeFigureOut">
              <a:rPr lang="en-IN" smtClean="0"/>
              <a:pPr/>
              <a:t>10-02-2026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FED95-30E4-FE00-EC2E-DA46441A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5EEF9D-00E9-B994-CE59-1915EADA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69533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38050-B543-56BA-561C-29FC565DE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7CC5E-E699-C5A4-0548-0527B2642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57D09-D825-7D7D-96E0-52B172AF8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33A21-5030-4D7B-A261-646E7F8EB457}" type="datetimeFigureOut">
              <a:rPr lang="en-IN" smtClean="0"/>
              <a:pPr/>
              <a:t>10-02-2026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FEEF2-C1D3-7BD2-3E75-F4D10EC47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D118E0-C451-BA09-4B85-63F24D17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14993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57A0C9C-00AD-344D-932E-119F6FF7528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209661A-49CA-01A1-4940-5A37EFFFB360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A667C7-D69F-45DD-9870-909AC0730D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402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0327" y="1063416"/>
            <a:ext cx="5393901" cy="17178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0328" y="3048000"/>
            <a:ext cx="5415672" cy="26816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DD6F9074-1B4E-5E8C-9535-C9F3DBCB0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688" y="1063415"/>
            <a:ext cx="3932462" cy="4666185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D0720ED-19EE-CA87-F4E1-BEB718D2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AABE175-2F64-B079-5725-D1B3F6E7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8DF0A98-853B-482C-B32A-A0B2FBEDB08A}" type="datetime1">
              <a:rPr lang="en-US" smtClean="0"/>
              <a:pPr/>
              <a:t>2/10/2026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702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42B6A54-B30C-D556-D0DE-A74838C4B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070"/>
            <a:ext cx="9888569" cy="5742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898072"/>
            <a:ext cx="8825657" cy="4174584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E487BC-BC8A-54BD-C419-2D05ED6A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6BF7-B63F-0888-5F54-CD72867FB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6E76206-B91F-4CF6-9C9E-5D7AE9457F28}" type="datetime1">
              <a:rPr lang="en-US" smtClean="0"/>
              <a:pPr/>
              <a:t>2/10/2026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2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D9EB9-82A1-C618-9290-18D7FE005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10" y="0"/>
            <a:ext cx="106855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255" y="854528"/>
            <a:ext cx="9309359" cy="1653180"/>
          </a:xfrm>
          <a:prstGeom prst="rect">
            <a:avLst/>
          </a:prstGeom>
        </p:spPr>
        <p:txBody>
          <a:bodyPr anchor="b"/>
          <a:lstStyle>
            <a:lvl1pPr algn="l"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48E7A19-538F-105E-346C-E5F13C4F28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1513" y="2754313"/>
            <a:ext cx="8281987" cy="3704853"/>
          </a:xfrm>
        </p:spPr>
        <p:txBody>
          <a:bodyPr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800"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5430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20002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45F7BDA-B43D-4F75-1B2C-695379E0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25B1EB8-4F24-00EB-0B8F-08411FD4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C9AE200-BA9A-95A3-1949-71A16F89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EB87CC03-CB18-48B5-8067-881A2EE1B36F}" type="datetime1">
              <a:rPr lang="en-US" smtClean="0"/>
              <a:pPr/>
              <a:t>2/10/2026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28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>
            <a:extLst>
              <a:ext uri="{FF2B5EF4-FFF2-40B4-BE49-F238E27FC236}">
                <a16:creationId xmlns:a16="http://schemas.microsoft.com/office/drawing/2014/main" id="{D364E0E9-423E-A1E7-E8AF-3641993CD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67256" y="847398"/>
            <a:ext cx="2578130" cy="259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AC4E4-FABB-B671-BAE1-2B39A205F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076700" cy="324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4D362D-3D74-9753-19E0-60569A7EA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61614" y="5267294"/>
            <a:ext cx="1794306" cy="1590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8825657" cy="4009239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6D8D262-64DE-D942-D418-18767994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B70F63B5-8303-CB73-3AF8-1FED6C8C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D03B46-D230-4B37-BD92-6E2DBC47B36E}" type="datetime1">
              <a:rPr lang="en-US" smtClean="0"/>
              <a:pPr/>
              <a:t>2/10/2026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193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7"/>
            <a:ext cx="10225090" cy="1612934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1" y="4370613"/>
            <a:ext cx="10225089" cy="2185829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pPr/>
              <a:t>2/10/2026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71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922" y="1063415"/>
            <a:ext cx="5897391" cy="197161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56572C7-BE6B-5F13-DC52-EDC4CE8F4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4525" y="3035029"/>
            <a:ext cx="5897563" cy="2759345"/>
          </a:xfrm>
        </p:spPr>
        <p:txBody>
          <a:bodyPr anchor="b"/>
          <a:lstStyle>
            <a:lvl1pPr marL="283464" indent="-283464"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600">
                <a:latin typeface="+mn-lt"/>
              </a:defRPr>
            </a:lvl2pPr>
            <a:lvl3pPr>
              <a:buClr>
                <a:schemeClr val="accent5"/>
              </a:buClr>
              <a:defRPr sz="1400">
                <a:latin typeface="+mn-lt"/>
              </a:defRPr>
            </a:lvl3pPr>
            <a:lvl4pPr>
              <a:buClr>
                <a:schemeClr val="accent5"/>
              </a:buClr>
              <a:defRPr sz="1200">
                <a:latin typeface="+mn-lt"/>
              </a:defRPr>
            </a:lvl4pPr>
            <a:lvl5pPr>
              <a:buClr>
                <a:schemeClr val="accent5"/>
              </a:buCl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34F55F0-22D4-40B0-49A9-AB4AF26B6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2625" y="1063625"/>
            <a:ext cx="3824288" cy="4730750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18FAB-ACF2-EAE6-83C7-5D92BAE5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697C765-F4EE-7492-92E7-E22B8E9C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131D29BA-018B-4A78-950B-75527D399E98}" type="datetime1">
              <a:rPr lang="en-US" smtClean="0"/>
              <a:pPr/>
              <a:t>2/10/2026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506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5103" y="2149892"/>
            <a:ext cx="4926097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9DEC7E7-8658-4432-9E89-1548FF41691A}" type="datetime1">
              <a:rPr lang="en-US" smtClean="0"/>
              <a:pPr/>
              <a:t>2/10/2026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012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F53C0-C8E9-17B4-1C4C-1AD5D52877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12" y="2035175"/>
            <a:ext cx="3120346" cy="4213225"/>
          </a:xfrm>
        </p:spPr>
        <p:txBody>
          <a:bodyPr/>
          <a:lstStyle>
            <a:lvl1pPr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800">
                <a:latin typeface="+mn-lt"/>
              </a:defRPr>
            </a:lvl2pPr>
            <a:lvl3pPr>
              <a:buClr>
                <a:schemeClr val="accent5"/>
              </a:buClr>
              <a:defRPr sz="1800">
                <a:latin typeface="+mn-lt"/>
              </a:defRPr>
            </a:lvl3pPr>
            <a:lvl4pPr>
              <a:buClr>
                <a:schemeClr val="accent5"/>
              </a:buClr>
              <a:defRPr sz="1800">
                <a:latin typeface="+mn-lt"/>
              </a:defRPr>
            </a:lvl4pPr>
            <a:lvl5pPr>
              <a:buClr>
                <a:schemeClr val="accent5"/>
              </a:buCl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id="{8203FD85-4B08-E583-F5AA-2C363470F49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3967163" y="2035175"/>
            <a:ext cx="6926262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05BA-BC81-56ED-E20B-2D5D41E69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9852A62-9FCC-F35D-576B-3A9CF7D9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A407B6D-4EF2-46B1-90CE-F72E9577ACD9}" type="datetime1">
              <a:rPr lang="en-US" smtClean="0"/>
              <a:pPr/>
              <a:t>2/10/2026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285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484FD26-B27E-89C1-EC74-7F337279C4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4F38330-42A6-CBDC-49D5-6651820A4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D80194AA-3CF1-8747-1BCF-A8D4F49AF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32CF485-28BA-4659-B624-AA1C49B2E30F}" type="datetime1">
              <a:rPr lang="en-US" smtClean="0"/>
              <a:pPr/>
              <a:t>2/10/2026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017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none" dirty="0"/>
              <a:t>OpenMP GPU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4294967295"/>
          </p:nvPr>
        </p:nvSpPr>
        <p:spPr>
          <a:xfrm>
            <a:off x="4889241" y="3998168"/>
            <a:ext cx="6400800" cy="175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Computer Division</a:t>
            </a:r>
          </a:p>
          <a:p>
            <a:pPr marL="0" indent="0">
              <a:buNone/>
            </a:pPr>
            <a:r>
              <a:rPr lang="en-US" sz="3200" dirty="0"/>
              <a:t>Bhabha Atomic Research Centre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54CA9-685A-1484-22E4-5145D602F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A4C2-F433-6C40-B016-1E3E4F46D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76" y="326571"/>
            <a:ext cx="9309359" cy="585602"/>
          </a:xfrm>
        </p:spPr>
        <p:txBody>
          <a:bodyPr/>
          <a:lstStyle/>
          <a:p>
            <a:pPr algn="ctr"/>
            <a:r>
              <a:rPr lang="en-US" b="1" cap="none" dirty="0"/>
              <a:t>OpenMP GPU</a:t>
            </a:r>
            <a:r>
              <a:rPr lang="en-US" b="1" dirty="0"/>
              <a:t> – Single Source</a:t>
            </a:r>
            <a:endParaRPr lang="en-IN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828C27-13F8-997B-D1BA-E00A54BFDE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1568" y="1504011"/>
            <a:ext cx="10110296" cy="3704853"/>
          </a:xfrm>
        </p:spPr>
        <p:txBody>
          <a:bodyPr>
            <a:normAutofit/>
          </a:bodyPr>
          <a:lstStyle/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Supported platforms</a:t>
            </a:r>
          </a:p>
          <a:p>
            <a:pPr marL="685800" lvl="2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defRPr/>
            </a:pPr>
            <a:r>
              <a:rPr lang="en-I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NVIDIA GPU, and </a:t>
            </a:r>
            <a:r>
              <a:rPr lang="en-I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</a:rPr>
              <a:t>AMD GPU</a:t>
            </a:r>
            <a:endParaRPr lang="en-IN" sz="2400" dirty="0">
              <a:solidFill>
                <a:srgbClr val="000000">
                  <a:lumMod val="75000"/>
                  <a:lumOff val="25000"/>
                </a:srgbClr>
              </a:solidFill>
              <a:latin typeface="Trebuchet MS"/>
              <a:ea typeface="+mn-ea"/>
              <a:cs typeface="+mn-cs"/>
            </a:endParaRP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IN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Optional OpenMP GPU code additions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Same code for parallel or sequential execution</a:t>
            </a:r>
            <a:endParaRPr lang="en-IN" sz="2800" dirty="0">
              <a:solidFill>
                <a:srgbClr val="000000">
                  <a:lumMod val="75000"/>
                  <a:lumOff val="25000"/>
                </a:srgbClr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1A8DDC31-2D5B-3B73-EF4D-BEB47162665A}"/>
              </a:ext>
            </a:extLst>
          </p:cNvPr>
          <p:cNvSpPr txBox="1">
            <a:spLocks/>
          </p:cNvSpPr>
          <p:nvPr/>
        </p:nvSpPr>
        <p:spPr>
          <a:xfrm>
            <a:off x="6245581" y="3846336"/>
            <a:ext cx="4890913" cy="22998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b="1" dirty="0">
                <a:solidFill>
                  <a:srgbClr val="0070C0"/>
                </a:solidFill>
              </a:rPr>
              <a:t>/// OpenMP GPU code</a:t>
            </a:r>
          </a:p>
          <a:p>
            <a:pPr marL="0" indent="0">
              <a:buNone/>
            </a:pPr>
            <a:endParaRPr lang="nn-NO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nn-NO" b="1" dirty="0">
                <a:solidFill>
                  <a:srgbClr val="00B050"/>
                </a:solidFill>
              </a:rPr>
              <a:t>#pragma omp </a:t>
            </a:r>
            <a:r>
              <a:rPr lang="nn-NO" b="1" dirty="0">
                <a:solidFill>
                  <a:srgbClr val="7030A0"/>
                </a:solidFill>
              </a:rPr>
              <a:t>target teams distribute</a:t>
            </a:r>
            <a:r>
              <a:rPr lang="nn-NO" b="1" dirty="0">
                <a:solidFill>
                  <a:srgbClr val="00B050"/>
                </a:solidFill>
              </a:rPr>
              <a:t> parallel for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for( i=0; i &lt;N; i++)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c[i] = a[i] + b[i]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IN" sz="2800" b="1" dirty="0">
                <a:solidFill>
                  <a:srgbClr val="0070C0"/>
                </a:solidFill>
              </a:rPr>
              <a:t>/// </a:t>
            </a:r>
            <a:r>
              <a:rPr lang="en-IN" sz="2800" b="1" dirty="0" err="1">
                <a:solidFill>
                  <a:srgbClr val="0070C0"/>
                </a:solidFill>
              </a:rPr>
              <a:t>nvc</a:t>
            </a:r>
            <a:r>
              <a:rPr lang="en-IN" sz="2800" b="1" dirty="0">
                <a:solidFill>
                  <a:srgbClr val="0070C0"/>
                </a:solidFill>
              </a:rPr>
              <a:t>++ -</a:t>
            </a:r>
            <a:r>
              <a:rPr lang="en-IN" sz="2800" b="1" dirty="0" err="1">
                <a:solidFill>
                  <a:srgbClr val="0070C0"/>
                </a:solidFill>
              </a:rPr>
              <a:t>mp</a:t>
            </a:r>
            <a:r>
              <a:rPr lang="en-IN" sz="2800" b="1" dirty="0">
                <a:solidFill>
                  <a:srgbClr val="0070C0"/>
                </a:solidFill>
              </a:rPr>
              <a:t>=</a:t>
            </a:r>
            <a:r>
              <a:rPr lang="en-IN" sz="2800" b="1" dirty="0" err="1">
                <a:solidFill>
                  <a:srgbClr val="0070C0"/>
                </a:solidFill>
              </a:rPr>
              <a:t>gpu</a:t>
            </a:r>
            <a:r>
              <a:rPr lang="en-IN" sz="2800" b="1" dirty="0">
                <a:solidFill>
                  <a:srgbClr val="0070C0"/>
                </a:solidFill>
              </a:rPr>
              <a:t> </a:t>
            </a:r>
            <a:r>
              <a:rPr lang="en-IN" sz="2800" b="1" dirty="0" err="1">
                <a:solidFill>
                  <a:srgbClr val="0070C0"/>
                </a:solidFill>
              </a:rPr>
              <a:t>main.c</a:t>
            </a:r>
            <a:endParaRPr lang="en-IN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64EFE1B-6524-89B7-89CA-CBB168FE41BF}"/>
              </a:ext>
            </a:extLst>
          </p:cNvPr>
          <p:cNvSpPr txBox="1">
            <a:spLocks/>
          </p:cNvSpPr>
          <p:nvPr/>
        </p:nvSpPr>
        <p:spPr>
          <a:xfrm>
            <a:off x="843843" y="3840693"/>
            <a:ext cx="5102577" cy="23054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2100" b="1" dirty="0">
                <a:solidFill>
                  <a:srgbClr val="0070C0"/>
                </a:solidFill>
              </a:rPr>
              <a:t>/// Sequential code</a:t>
            </a:r>
          </a:p>
          <a:p>
            <a:pPr marL="0" indent="0">
              <a:buNone/>
            </a:pPr>
            <a:endParaRPr lang="nn-NO" sz="21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nn-NO" sz="2100" b="1" dirty="0">
                <a:solidFill>
                  <a:srgbClr val="00B050"/>
                </a:solidFill>
              </a:rPr>
              <a:t>#pragma omp </a:t>
            </a:r>
            <a:r>
              <a:rPr lang="nn-NO" sz="2100" b="1" dirty="0">
                <a:solidFill>
                  <a:srgbClr val="7030A0"/>
                </a:solidFill>
              </a:rPr>
              <a:t>target teams distribute</a:t>
            </a:r>
            <a:r>
              <a:rPr lang="nn-NO" sz="2100" b="1" dirty="0">
                <a:solidFill>
                  <a:srgbClr val="00B050"/>
                </a:solidFill>
              </a:rPr>
              <a:t> parallel for</a:t>
            </a:r>
            <a:endParaRPr lang="nn-NO" sz="2100" b="1" dirty="0"/>
          </a:p>
          <a:p>
            <a:pPr marL="0" indent="0">
              <a:buNone/>
            </a:pPr>
            <a:r>
              <a:rPr lang="nn-NO" sz="21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for( i=0; i &lt;N; i++)</a:t>
            </a:r>
          </a:p>
          <a:p>
            <a:pPr marL="0" indent="0">
              <a:buNone/>
            </a:pPr>
            <a:r>
              <a:rPr lang="nn-NO" sz="21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nn-NO" sz="21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c[i] = a[i] + b[i]</a:t>
            </a:r>
          </a:p>
          <a:p>
            <a:pPr marL="0" indent="0">
              <a:buNone/>
            </a:pPr>
            <a:r>
              <a:rPr lang="nn-NO" sz="21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IN" sz="2100" b="1" dirty="0">
                <a:solidFill>
                  <a:srgbClr val="0070C0"/>
                </a:solidFill>
              </a:rPr>
              <a:t>/// </a:t>
            </a:r>
            <a:r>
              <a:rPr lang="en-IN" sz="2100" b="1" dirty="0" err="1">
                <a:solidFill>
                  <a:srgbClr val="0070C0"/>
                </a:solidFill>
              </a:rPr>
              <a:t>nvc</a:t>
            </a:r>
            <a:r>
              <a:rPr lang="en-IN" sz="2100" b="1" dirty="0">
                <a:solidFill>
                  <a:srgbClr val="0070C0"/>
                </a:solidFill>
              </a:rPr>
              <a:t>++ -</a:t>
            </a:r>
            <a:r>
              <a:rPr lang="en-IN" sz="2100" b="1" dirty="0" err="1">
                <a:solidFill>
                  <a:srgbClr val="0070C0"/>
                </a:solidFill>
              </a:rPr>
              <a:t>mp</a:t>
            </a:r>
            <a:r>
              <a:rPr lang="en-IN" sz="2100" b="1" dirty="0">
                <a:solidFill>
                  <a:srgbClr val="0070C0"/>
                </a:solidFill>
              </a:rPr>
              <a:t>=multicore </a:t>
            </a:r>
            <a:r>
              <a:rPr lang="en-IN" sz="2100" b="1" dirty="0" err="1">
                <a:solidFill>
                  <a:srgbClr val="0070C0"/>
                </a:solidFill>
              </a:rPr>
              <a:t>main.c</a:t>
            </a:r>
            <a:endParaRPr lang="en-IN" sz="21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736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346A8-CC20-05B7-239E-2F5E00FC1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4F69B-AE46-28D0-B0AB-1C2B6B4C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20" y="597159"/>
            <a:ext cx="9309359" cy="613594"/>
          </a:xfrm>
        </p:spPr>
        <p:txBody>
          <a:bodyPr/>
          <a:lstStyle/>
          <a:p>
            <a:pPr algn="ctr"/>
            <a:r>
              <a:rPr lang="en-US" b="1" cap="none" dirty="0"/>
              <a:t>OpenMP GPU</a:t>
            </a:r>
            <a:r>
              <a:rPr lang="en-US" b="1" dirty="0"/>
              <a:t> – Low Learning Curve</a:t>
            </a:r>
            <a:endParaRPr lang="en-IN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CB8C9-FF42-B1AF-11BB-515AB63249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3521" y="2045187"/>
            <a:ext cx="9984046" cy="3704853"/>
          </a:xfrm>
        </p:spPr>
        <p:txBody>
          <a:bodyPr>
            <a:normAutofit/>
          </a:bodyPr>
          <a:lstStyle/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Easy to use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Easy to learn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Programming languages – C, C++, or Fortran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No need to learn low level hardware details</a:t>
            </a:r>
            <a:endParaRPr lang="en-IN" sz="3200" dirty="0">
              <a:solidFill>
                <a:srgbClr val="000000">
                  <a:lumMod val="75000"/>
                  <a:lumOff val="25000"/>
                </a:srgbClr>
              </a:solidFill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44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89629-5D24-B645-58BE-4830F60BE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2D848-24BD-8064-31F6-27ED18F6D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20" y="365125"/>
            <a:ext cx="9309359" cy="694354"/>
          </a:xfrm>
        </p:spPr>
        <p:txBody>
          <a:bodyPr/>
          <a:lstStyle/>
          <a:p>
            <a:pPr algn="ctr"/>
            <a:r>
              <a:rPr lang="en-US" b="1" cap="none" dirty="0"/>
              <a:t>OpenMP GPU</a:t>
            </a:r>
            <a:r>
              <a:rPr lang="en-US" b="1" dirty="0"/>
              <a:t> – Low Learning Curve</a:t>
            </a:r>
            <a:endParaRPr lang="en-IN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9819A1-8652-7D31-0450-03FAE7B89A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6437" y="1813119"/>
            <a:ext cx="5559841" cy="370485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Hints to compiler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Parallelization by compiler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472975AA-F7E6-8393-8D80-114AEAFC155E}"/>
              </a:ext>
            </a:extLst>
          </p:cNvPr>
          <p:cNvSpPr txBox="1">
            <a:spLocks/>
          </p:cNvSpPr>
          <p:nvPr/>
        </p:nvSpPr>
        <p:spPr>
          <a:xfrm>
            <a:off x="5906278" y="1825625"/>
            <a:ext cx="5271796" cy="466725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int main(int argc, char *[] argv)</a:t>
            </a:r>
          </a:p>
          <a:p>
            <a:pPr marL="0" indent="0">
              <a:buNone/>
            </a:pPr>
            <a:r>
              <a:rPr lang="nn-NO" sz="1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nn-NO" sz="1600" b="1" dirty="0"/>
              <a:t>      </a:t>
            </a:r>
            <a:r>
              <a:rPr lang="nn-NO" sz="1600" b="1" dirty="0">
                <a:solidFill>
                  <a:srgbClr val="0070C0"/>
                </a:solidFill>
              </a:rPr>
              <a:t>/// Sequential code</a:t>
            </a:r>
          </a:p>
          <a:p>
            <a:pPr marL="0" indent="0">
              <a:buNone/>
            </a:pPr>
            <a:endParaRPr lang="nn-NO" sz="1600" b="1" dirty="0"/>
          </a:p>
          <a:p>
            <a:pPr marL="0" indent="0">
              <a:buNone/>
            </a:pPr>
            <a:r>
              <a:rPr lang="nn-NO" sz="1600" b="1" dirty="0">
                <a:solidFill>
                  <a:srgbClr val="00B050"/>
                </a:solidFill>
              </a:rPr>
              <a:t>     #pragma omp </a:t>
            </a:r>
            <a:r>
              <a:rPr lang="nn-NO" sz="1600" b="1" dirty="0">
                <a:solidFill>
                  <a:srgbClr val="7030A0"/>
                </a:solidFill>
              </a:rPr>
              <a:t>target teams distribute</a:t>
            </a:r>
            <a:r>
              <a:rPr lang="nn-NO" sz="1600" b="1" dirty="0">
                <a:solidFill>
                  <a:srgbClr val="00B050"/>
                </a:solidFill>
              </a:rPr>
              <a:t> parallel for</a:t>
            </a:r>
          </a:p>
          <a:p>
            <a:pPr marL="0" indent="0">
              <a:buNone/>
            </a:pPr>
            <a:r>
              <a:rPr lang="nn-NO" sz="1600" b="1" dirty="0"/>
              <a:t>      </a:t>
            </a:r>
            <a:r>
              <a:rPr lang="nn-NO" sz="1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for( i=0; i &lt;N; i++)</a:t>
            </a:r>
          </a:p>
          <a:p>
            <a:pPr marL="0" indent="0">
              <a:buNone/>
            </a:pPr>
            <a:r>
              <a:rPr lang="nn-NO" sz="1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{</a:t>
            </a:r>
          </a:p>
          <a:p>
            <a:pPr marL="0" indent="0">
              <a:buNone/>
            </a:pPr>
            <a:r>
              <a:rPr lang="nn-NO" sz="1600" b="1" dirty="0"/>
              <a:t>           </a:t>
            </a:r>
            <a:r>
              <a:rPr lang="nn-NO" sz="1600" b="1" dirty="0">
                <a:solidFill>
                  <a:srgbClr val="0070C0"/>
                </a:solidFill>
              </a:rPr>
              <a:t>/// Parallel code</a:t>
            </a:r>
          </a:p>
          <a:p>
            <a:pPr marL="0" indent="0">
              <a:buNone/>
            </a:pPr>
            <a:r>
              <a:rPr lang="nn-NO" sz="1600" b="1" dirty="0"/>
              <a:t>      </a:t>
            </a:r>
            <a:r>
              <a:rPr lang="nn-NO" sz="1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nn-NO" sz="1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}</a:t>
            </a:r>
            <a:endParaRPr lang="en-IN" sz="16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237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320" y="491608"/>
            <a:ext cx="9309359" cy="701474"/>
          </a:xfrm>
        </p:spPr>
        <p:txBody>
          <a:bodyPr/>
          <a:lstStyle/>
          <a:p>
            <a:pPr algn="ctr"/>
            <a:r>
              <a:rPr lang="en-US" b="1" cap="none" dirty="0"/>
              <a:t>OpenMP GPU</a:t>
            </a:r>
            <a:r>
              <a:rPr lang="en-IN" b="1" dirty="0"/>
              <a:t> – Development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46158" y="1821252"/>
            <a:ext cx="8281987" cy="3704853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Trebuchet MS" panose="020B0603020202020204" pitchFamily="34" charset="0"/>
              </a:rPr>
              <a:t>Analyze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Identify code region for parallelization</a:t>
            </a:r>
          </a:p>
          <a:p>
            <a:r>
              <a:rPr lang="en-IN" sz="2800" dirty="0">
                <a:latin typeface="Trebuchet MS" panose="020B0603020202020204" pitchFamily="34" charset="0"/>
              </a:rPr>
              <a:t>Parallelize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Parallelize most time consuming part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Check for correctness</a:t>
            </a:r>
          </a:p>
          <a:p>
            <a:r>
              <a:rPr lang="en-IN" sz="2800" dirty="0">
                <a:latin typeface="Trebuchet MS" panose="020B0603020202020204" pitchFamily="34" charset="0"/>
              </a:rPr>
              <a:t>Optimize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Improve speed-up</a:t>
            </a:r>
            <a:endParaRPr lang="en-IN" dirty="0">
              <a:latin typeface="Trebuchet MS" panose="020B0603020202020204" pitchFamily="34" charset="0"/>
            </a:endParaRPr>
          </a:p>
        </p:txBody>
      </p:sp>
      <p:pic>
        <p:nvPicPr>
          <p:cNvPr id="4" name="Picture 3" descr="OpenACC_Development_Cy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618" y="1725279"/>
            <a:ext cx="5124959" cy="439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23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346A8-CC20-05B7-239E-2F5E00FC1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4F69B-AE46-28D0-B0AB-1C2B6B4C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20" y="597159"/>
            <a:ext cx="9309359" cy="613594"/>
          </a:xfrm>
        </p:spPr>
        <p:txBody>
          <a:bodyPr/>
          <a:lstStyle/>
          <a:p>
            <a:pPr algn="ctr"/>
            <a:r>
              <a:rPr lang="en-US" b="1" cap="none" dirty="0"/>
              <a:t>OpenMP GPU</a:t>
            </a:r>
            <a:r>
              <a:rPr lang="en-US" b="1" dirty="0"/>
              <a:t> – Fork Join Model</a:t>
            </a:r>
            <a:endParaRPr lang="en-IN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CB8C9-FF42-B1AF-11BB-515AB63249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3521" y="2045187"/>
            <a:ext cx="5452479" cy="3704853"/>
          </a:xfrm>
        </p:spPr>
        <p:txBody>
          <a:bodyPr>
            <a:normAutofit/>
          </a:bodyPr>
          <a:lstStyle/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0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Fork Join Model</a:t>
            </a:r>
          </a:p>
          <a:p>
            <a:pPr marL="971550" lvl="1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defRPr/>
            </a:pPr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Master thread</a:t>
            </a:r>
          </a:p>
          <a:p>
            <a:pPr marL="971550" lvl="1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defRPr/>
            </a:pPr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Team of threads</a:t>
            </a:r>
          </a:p>
          <a:p>
            <a:pPr marL="971550" lvl="1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defRPr/>
            </a:pPr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Team of parallel threads</a:t>
            </a:r>
          </a:p>
          <a:p>
            <a:pPr marL="971550" lvl="1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defRPr/>
            </a:pPr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Execute in parallel</a:t>
            </a:r>
          </a:p>
          <a:p>
            <a:pPr marL="971550" lvl="1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defRPr/>
            </a:pPr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Join threads</a:t>
            </a:r>
          </a:p>
          <a:p>
            <a:pPr marL="971550" lvl="1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defRPr/>
            </a:pPr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Continue master thread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IN" sz="3000" dirty="0">
              <a:solidFill>
                <a:srgbClr val="000000">
                  <a:lumMod val="75000"/>
                  <a:lumOff val="25000"/>
                </a:srgbClr>
              </a:solidFill>
              <a:latin typeface="Trebuchet MS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D83CC-41B7-C23B-186B-20299A4C0E5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699532" y="2324016"/>
            <a:ext cx="3460680" cy="255384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25802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901" y="487641"/>
            <a:ext cx="9309359" cy="585602"/>
          </a:xfrm>
        </p:spPr>
        <p:txBody>
          <a:bodyPr/>
          <a:lstStyle/>
          <a:p>
            <a:pPr algn="ctr"/>
            <a:r>
              <a:rPr lang="en-IN" b="1" cap="none" dirty="0"/>
              <a:t>OpenMP GPU </a:t>
            </a:r>
            <a:r>
              <a:rPr lang="en-IN" b="1" dirty="0"/>
              <a:t>Directives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52855C0-5804-8572-5D7C-066469897C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0804" y="1399291"/>
            <a:ext cx="5695744" cy="370485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IN" sz="2800" b="1" dirty="0">
                <a:solidFill>
                  <a:srgbClr val="00B050"/>
                </a:solidFill>
                <a:latin typeface="Trebuchet MS" panose="020B0603020202020204" pitchFamily="34" charset="0"/>
              </a:rPr>
              <a:t>#pragma </a:t>
            </a:r>
            <a:r>
              <a:rPr lang="en-IN" sz="2800" b="1" dirty="0" err="1">
                <a:solidFill>
                  <a:srgbClr val="00B050"/>
                </a:solidFill>
                <a:latin typeface="Trebuchet MS" panose="020B0603020202020204" pitchFamily="34" charset="0"/>
              </a:rPr>
              <a:t>omp</a:t>
            </a:r>
            <a:r>
              <a:rPr lang="en-IN" sz="2800" b="1" dirty="0">
                <a:solidFill>
                  <a:srgbClr val="00B050"/>
                </a:solidFill>
                <a:latin typeface="Trebuchet MS" panose="020B0603020202020204" pitchFamily="34" charset="0"/>
              </a:rPr>
              <a:t> parallel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Master thread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Create team of threads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Execute in parallel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Join threads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Continue master thread</a:t>
            </a:r>
          </a:p>
          <a:p>
            <a:pPr marL="457200" lvl="1" indent="0">
              <a:spcBef>
                <a:spcPts val="600"/>
              </a:spcBef>
              <a:buNone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4479B-91C9-FF38-51AD-3AC6DFF28584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063568" y="1959300"/>
            <a:ext cx="3117600" cy="29394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883756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901" y="487641"/>
            <a:ext cx="9309359" cy="585602"/>
          </a:xfrm>
        </p:spPr>
        <p:txBody>
          <a:bodyPr/>
          <a:lstStyle/>
          <a:p>
            <a:pPr algn="ctr"/>
            <a:r>
              <a:rPr lang="en-IN" b="1" cap="none" dirty="0"/>
              <a:t>OpenMP GPU </a:t>
            </a:r>
            <a:r>
              <a:rPr lang="en-IN" b="1" dirty="0"/>
              <a:t>Directives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52855C0-5804-8572-5D7C-066469897C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0804" y="1399291"/>
            <a:ext cx="6366380" cy="370485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IN" sz="2800" b="1" dirty="0">
                <a:solidFill>
                  <a:srgbClr val="00B050"/>
                </a:solidFill>
                <a:latin typeface="Trebuchet MS" panose="020B0603020202020204" pitchFamily="34" charset="0"/>
              </a:rPr>
              <a:t>#pragma </a:t>
            </a:r>
            <a:r>
              <a:rPr lang="en-IN" sz="2800" b="1" dirty="0" err="1">
                <a:solidFill>
                  <a:srgbClr val="00B050"/>
                </a:solidFill>
                <a:latin typeface="Trebuchet MS" panose="020B0603020202020204" pitchFamily="34" charset="0"/>
              </a:rPr>
              <a:t>omp</a:t>
            </a:r>
            <a:r>
              <a:rPr lang="en-IN" sz="2800" b="1" dirty="0">
                <a:solidFill>
                  <a:srgbClr val="00B050"/>
                </a:solidFill>
                <a:latin typeface="Trebuchet MS" panose="020B0603020202020204" pitchFamily="34" charset="0"/>
              </a:rPr>
              <a:t> for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Divide workshare 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Divide workshare across thread teams</a:t>
            </a:r>
          </a:p>
          <a:p>
            <a:pPr lvl="1">
              <a:spcBef>
                <a:spcPts val="600"/>
              </a:spcBef>
            </a:pPr>
            <a:endParaRPr lang="en-US" sz="2400" dirty="0">
              <a:latin typeface="Trebuchet MS" panose="020B0603020202020204" pitchFamily="34" charset="0"/>
            </a:endParaRPr>
          </a:p>
          <a:p>
            <a:pPr lvl="1">
              <a:spcBef>
                <a:spcPts val="600"/>
              </a:spcBef>
            </a:pPr>
            <a:endParaRPr lang="en-US" sz="2400" dirty="0">
              <a:latin typeface="Trebuchet MS" panose="020B0603020202020204" pitchFamily="34" charset="0"/>
            </a:endParaRP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45709A-E3FC-DD00-9F74-9025AE052B5D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8801207" y="2131335"/>
            <a:ext cx="2368080" cy="2725920"/>
          </a:xfrm>
          <a:prstGeom prst="rect">
            <a:avLst/>
          </a:prstGeom>
          <a:ln w="0">
            <a:noFill/>
          </a:ln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162476E8-DECA-76DC-A421-CFB4274DC408}"/>
              </a:ext>
            </a:extLst>
          </p:cNvPr>
          <p:cNvSpPr txBox="1">
            <a:spLocks/>
          </p:cNvSpPr>
          <p:nvPr/>
        </p:nvSpPr>
        <p:spPr>
          <a:xfrm>
            <a:off x="1434193" y="3429000"/>
            <a:ext cx="3814463" cy="3044952"/>
          </a:xfrm>
          <a:prstGeom prst="rect">
            <a:avLst/>
          </a:prstGeom>
          <a:ln w="19050">
            <a:solidFill>
              <a:srgbClr val="92D050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olidFill>
                  <a:schemeClr val="bg1"/>
                </a:solidFill>
              </a:rPr>
              <a:t>/// Create team of threads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00B050"/>
                </a:solidFill>
              </a:rPr>
              <a:t>#pragma </a:t>
            </a:r>
            <a:r>
              <a:rPr lang="en-US" sz="1600" b="1" dirty="0" err="1">
                <a:solidFill>
                  <a:srgbClr val="00B050"/>
                </a:solidFill>
              </a:rPr>
              <a:t>omp</a:t>
            </a:r>
            <a:r>
              <a:rPr lang="en-US" sz="1600" b="1" dirty="0">
                <a:solidFill>
                  <a:srgbClr val="00B050"/>
                </a:solidFill>
              </a:rPr>
              <a:t> parallel </a:t>
            </a:r>
          </a:p>
          <a:p>
            <a:pPr marL="0" indent="0">
              <a:buNone/>
            </a:pPr>
            <a:r>
              <a:rPr lang="nn-NO" sz="1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nn-NO" sz="1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/// Workshare loop across threads</a:t>
            </a:r>
          </a:p>
          <a:p>
            <a:pPr marL="0" indent="0">
              <a:buNone/>
            </a:pPr>
            <a:r>
              <a:rPr lang="nn-NO" sz="1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</a:t>
            </a:r>
            <a:r>
              <a:rPr lang="nn-NO" sz="1600" b="1" dirty="0">
                <a:solidFill>
                  <a:srgbClr val="00B050"/>
                </a:solidFill>
              </a:rPr>
              <a:t>#pragma omp for </a:t>
            </a:r>
          </a:p>
          <a:p>
            <a:pPr marL="0" indent="0">
              <a:buNone/>
            </a:pPr>
            <a:r>
              <a:rPr lang="nn-NO" sz="1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for (i = 0; i &lt; N; i++) {</a:t>
            </a:r>
          </a:p>
          <a:p>
            <a:pPr marL="0" indent="0">
              <a:buNone/>
            </a:pPr>
            <a:r>
              <a:rPr lang="nn-NO" sz="1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c[i] = a[i] * b[i];</a:t>
            </a:r>
          </a:p>
          <a:p>
            <a:pPr marL="0" indent="0">
              <a:buNone/>
            </a:pPr>
            <a:r>
              <a:rPr lang="nn-NO" sz="1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}</a:t>
            </a:r>
          </a:p>
          <a:p>
            <a:pPr marL="0" indent="0">
              <a:buNone/>
            </a:pPr>
            <a:r>
              <a:rPr lang="nn-NO" sz="16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}</a:t>
            </a:r>
            <a:endParaRPr lang="en-IN" sz="16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095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901" y="487641"/>
            <a:ext cx="9309359" cy="585602"/>
          </a:xfrm>
        </p:spPr>
        <p:txBody>
          <a:bodyPr/>
          <a:lstStyle/>
          <a:p>
            <a:pPr algn="ctr"/>
            <a:r>
              <a:rPr lang="en-IN" b="1" cap="none" dirty="0"/>
              <a:t>OpenMP GPU </a:t>
            </a:r>
            <a:r>
              <a:rPr lang="en-IN" b="1" dirty="0"/>
              <a:t>Directives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DDC31-2D5B-3B73-EF4D-BEB47162665A}"/>
              </a:ext>
            </a:extLst>
          </p:cNvPr>
          <p:cNvSpPr txBox="1">
            <a:spLocks/>
          </p:cNvSpPr>
          <p:nvPr/>
        </p:nvSpPr>
        <p:spPr>
          <a:xfrm>
            <a:off x="8636316" y="2517428"/>
            <a:ext cx="2991149" cy="2493347"/>
          </a:xfrm>
          <a:prstGeom prst="rect">
            <a:avLst/>
          </a:prstGeom>
          <a:ln w="19050">
            <a:solidFill>
              <a:srgbClr val="92D05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B050"/>
                </a:solidFill>
              </a:rPr>
              <a:t>#pragma </a:t>
            </a:r>
            <a:r>
              <a:rPr lang="en-US" sz="2000" b="1" dirty="0" err="1">
                <a:solidFill>
                  <a:srgbClr val="00B050"/>
                </a:solidFill>
              </a:rPr>
              <a:t>omp</a:t>
            </a:r>
            <a:r>
              <a:rPr lang="en-US" sz="2000" b="1" dirty="0">
                <a:solidFill>
                  <a:srgbClr val="00B050"/>
                </a:solidFill>
              </a:rPr>
              <a:t> target </a:t>
            </a:r>
          </a:p>
          <a:p>
            <a:pPr marL="0" indent="0">
              <a:buNone/>
            </a:pPr>
            <a:r>
              <a:rPr lang="nn-NO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nn-NO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for (i = 0; i &lt; N; i++) {</a:t>
            </a:r>
          </a:p>
          <a:p>
            <a:pPr marL="0" indent="0">
              <a:buNone/>
            </a:pPr>
            <a:r>
              <a:rPr lang="nn-NO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c[i] = a[i] * b[i];</a:t>
            </a:r>
          </a:p>
          <a:p>
            <a:pPr marL="0" indent="0">
              <a:buNone/>
            </a:pPr>
            <a:r>
              <a:rPr lang="nn-NO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}</a:t>
            </a:r>
          </a:p>
          <a:p>
            <a:pPr marL="0" indent="0">
              <a:buNone/>
            </a:pPr>
            <a:r>
              <a:rPr lang="nn-NO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}</a:t>
            </a:r>
            <a:endParaRPr lang="en-IN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52855C0-5804-8572-5D7C-066469897C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0804" y="1399291"/>
            <a:ext cx="5695744" cy="370485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IN" sz="2800" b="1" dirty="0">
                <a:solidFill>
                  <a:srgbClr val="00B050"/>
                </a:solidFill>
                <a:latin typeface="Trebuchet MS" panose="020B0603020202020204" pitchFamily="34" charset="0"/>
              </a:rPr>
              <a:t>#pragma </a:t>
            </a:r>
            <a:r>
              <a:rPr lang="en-IN" sz="2800" b="1" dirty="0" err="1">
                <a:solidFill>
                  <a:srgbClr val="00B050"/>
                </a:solidFill>
                <a:latin typeface="Trebuchet MS" panose="020B0603020202020204" pitchFamily="34" charset="0"/>
              </a:rPr>
              <a:t>omp</a:t>
            </a:r>
            <a:r>
              <a:rPr lang="en-IN" sz="2800" b="1" dirty="0">
                <a:solidFill>
                  <a:srgbClr val="00B050"/>
                </a:solidFill>
                <a:latin typeface="Trebuchet MS" panose="020B0603020202020204" pitchFamily="34" charset="0"/>
              </a:rPr>
              <a:t> target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Transfer execution to device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Transfer data to/from device</a:t>
            </a:r>
          </a:p>
          <a:p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E7DFC5-5B23-4B2C-679F-E8928959862C}"/>
              </a:ext>
            </a:extLst>
          </p:cNvPr>
          <p:cNvSpPr txBox="1"/>
          <p:nvPr/>
        </p:nvSpPr>
        <p:spPr>
          <a:xfrm>
            <a:off x="6516548" y="1247256"/>
            <a:ext cx="2026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Host execution</a:t>
            </a:r>
            <a:endParaRPr lang="en-IN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56E698-0818-A497-E49F-1C22AB564187}"/>
              </a:ext>
            </a:extLst>
          </p:cNvPr>
          <p:cNvSpPr txBox="1"/>
          <p:nvPr/>
        </p:nvSpPr>
        <p:spPr>
          <a:xfrm>
            <a:off x="6516548" y="5030082"/>
            <a:ext cx="2026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Host execution</a:t>
            </a:r>
            <a:endParaRPr lang="en-IN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7F1D9CC-138A-E639-4DEA-EC403C41F85B}"/>
              </a:ext>
            </a:extLst>
          </p:cNvPr>
          <p:cNvSpPr/>
          <p:nvPr/>
        </p:nvSpPr>
        <p:spPr>
          <a:xfrm>
            <a:off x="7446926" y="1647366"/>
            <a:ext cx="155785" cy="100699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9944BC6-31BA-FDC1-2849-1280561B1E25}"/>
              </a:ext>
            </a:extLst>
          </p:cNvPr>
          <p:cNvSpPr/>
          <p:nvPr/>
        </p:nvSpPr>
        <p:spPr>
          <a:xfrm>
            <a:off x="7446926" y="5525860"/>
            <a:ext cx="155785" cy="100699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BF9BB97F-2EFB-4DB5-A077-910DD21678D3}"/>
              </a:ext>
            </a:extLst>
          </p:cNvPr>
          <p:cNvSpPr/>
          <p:nvPr/>
        </p:nvSpPr>
        <p:spPr>
          <a:xfrm>
            <a:off x="8317574" y="2548162"/>
            <a:ext cx="155785" cy="2493347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4B95C0A-64EF-674F-A94A-D5E6CD183E8B}"/>
              </a:ext>
            </a:extLst>
          </p:cNvPr>
          <p:cNvSpPr txBox="1"/>
          <p:nvPr/>
        </p:nvSpPr>
        <p:spPr>
          <a:xfrm>
            <a:off x="9118631" y="1950810"/>
            <a:ext cx="2375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Device execution</a:t>
            </a:r>
            <a:endParaRPr lang="en-IN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970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901" y="487641"/>
            <a:ext cx="9309359" cy="585602"/>
          </a:xfrm>
        </p:spPr>
        <p:txBody>
          <a:bodyPr/>
          <a:lstStyle/>
          <a:p>
            <a:pPr algn="ctr"/>
            <a:r>
              <a:rPr lang="en-IN" b="1" cap="none" dirty="0"/>
              <a:t>OpenMP GPU </a:t>
            </a:r>
            <a:r>
              <a:rPr lang="en-IN" b="1" dirty="0"/>
              <a:t>Directives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52855C0-5804-8572-5D7C-066469897C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0804" y="1399291"/>
            <a:ext cx="6366380" cy="370485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IN" sz="2800" b="1" dirty="0">
                <a:solidFill>
                  <a:srgbClr val="00B050"/>
                </a:solidFill>
                <a:latin typeface="Trebuchet MS" panose="020B0603020202020204" pitchFamily="34" charset="0"/>
              </a:rPr>
              <a:t>#pragma </a:t>
            </a:r>
            <a:r>
              <a:rPr lang="en-IN" sz="2800" b="1" dirty="0" err="1">
                <a:solidFill>
                  <a:srgbClr val="00B050"/>
                </a:solidFill>
                <a:latin typeface="Trebuchet MS" panose="020B0603020202020204" pitchFamily="34" charset="0"/>
              </a:rPr>
              <a:t>omp</a:t>
            </a:r>
            <a:r>
              <a:rPr lang="en-IN" sz="2800" b="1" dirty="0">
                <a:solidFill>
                  <a:srgbClr val="00B050"/>
                </a:solidFill>
                <a:latin typeface="Trebuchet MS" panose="020B0603020202020204" pitchFamily="34" charset="0"/>
              </a:rPr>
              <a:t> teams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Utilize GPU resources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Create one or more thread teams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Continue on team master threads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No synchronization between teams</a:t>
            </a:r>
          </a:p>
          <a:p>
            <a:pPr lvl="1">
              <a:spcBef>
                <a:spcPts val="600"/>
              </a:spcBef>
            </a:pPr>
            <a:endParaRPr lang="en-US" sz="2400" dirty="0">
              <a:latin typeface="Trebuchet MS" panose="020B0603020202020204" pitchFamily="34" charset="0"/>
            </a:endParaRPr>
          </a:p>
          <a:p>
            <a:pPr lvl="1">
              <a:spcBef>
                <a:spcPts val="600"/>
              </a:spcBef>
            </a:pPr>
            <a:endParaRPr lang="en-US" sz="2400" dirty="0">
              <a:latin typeface="Trebuchet MS" panose="020B0603020202020204" pitchFamily="34" charset="0"/>
            </a:endParaRPr>
          </a:p>
          <a:p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1B2D61-1025-7296-92EA-33D41558E945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373016" y="2274156"/>
            <a:ext cx="3779280" cy="267732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3244988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901" y="487641"/>
            <a:ext cx="9309359" cy="585602"/>
          </a:xfrm>
        </p:spPr>
        <p:txBody>
          <a:bodyPr/>
          <a:lstStyle/>
          <a:p>
            <a:pPr algn="ctr"/>
            <a:r>
              <a:rPr lang="en-IN" b="1" cap="none" dirty="0"/>
              <a:t>OpenMP GPU </a:t>
            </a:r>
            <a:r>
              <a:rPr lang="en-IN" b="1" dirty="0"/>
              <a:t>Directives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52855C0-5804-8572-5D7C-066469897C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7924" y="1481587"/>
            <a:ext cx="6366380" cy="370485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IN" sz="2800" b="1" dirty="0">
                <a:solidFill>
                  <a:srgbClr val="00B050"/>
                </a:solidFill>
                <a:latin typeface="Trebuchet MS" panose="020B0603020202020204" pitchFamily="34" charset="0"/>
              </a:rPr>
              <a:t>#pragma </a:t>
            </a:r>
            <a:r>
              <a:rPr lang="en-IN" sz="2800" b="1" dirty="0" err="1">
                <a:solidFill>
                  <a:srgbClr val="00B050"/>
                </a:solidFill>
                <a:latin typeface="Trebuchet MS" panose="020B0603020202020204" pitchFamily="34" charset="0"/>
              </a:rPr>
              <a:t>omp</a:t>
            </a:r>
            <a:r>
              <a:rPr lang="en-IN" sz="2800" b="1" dirty="0">
                <a:solidFill>
                  <a:srgbClr val="00B050"/>
                </a:solidFill>
                <a:latin typeface="Trebuchet MS" panose="020B0603020202020204" pitchFamily="34" charset="0"/>
              </a:rPr>
              <a:t> distribute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Distribute iterations to master threads of teams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Static distribution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No guaranteed execution order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Teams may not execute simultaneously</a:t>
            </a:r>
          </a:p>
          <a:p>
            <a:pPr lvl="1">
              <a:spcBef>
                <a:spcPts val="600"/>
              </a:spcBef>
            </a:pPr>
            <a:endParaRPr lang="en-US" sz="2400" dirty="0">
              <a:latin typeface="Trebuchet MS" panose="020B0603020202020204" pitchFamily="34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7E0B80-BE3D-BCFE-8A3B-91E90EEE9A9B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7372944" y="2252448"/>
            <a:ext cx="3795840" cy="2620800"/>
          </a:xfrm>
          <a:prstGeom prst="rect">
            <a:avLst/>
          </a:prstGeom>
          <a:ln w="0">
            <a:noFill/>
          </a:ln>
        </p:spPr>
      </p:pic>
    </p:spTree>
    <p:extLst>
      <p:ext uri="{BB962C8B-B14F-4D97-AF65-F5344CB8AC3E}">
        <p14:creationId xmlns:p14="http://schemas.microsoft.com/office/powerpoint/2010/main" val="2796338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320" y="559837"/>
            <a:ext cx="9309359" cy="622924"/>
          </a:xfrm>
        </p:spPr>
        <p:txBody>
          <a:bodyPr/>
          <a:lstStyle/>
          <a:p>
            <a:pPr algn="ctr"/>
            <a:r>
              <a:rPr lang="en-US" b="1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62182" y="1905227"/>
            <a:ext cx="8281987" cy="431269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Computing with Accelerators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Heterogeneous Computing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OpenMP 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Development Cycle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Directives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Data Mapping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NVIDIA HPC SDK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Vector Addition Example</a:t>
            </a:r>
            <a:endParaRPr lang="en-US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901" y="487641"/>
            <a:ext cx="9309359" cy="585602"/>
          </a:xfrm>
        </p:spPr>
        <p:txBody>
          <a:bodyPr/>
          <a:lstStyle/>
          <a:p>
            <a:pPr algn="ctr"/>
            <a:r>
              <a:rPr lang="en-IN" b="1" cap="none" dirty="0"/>
              <a:t>OpenMP GPU </a:t>
            </a:r>
            <a:r>
              <a:rPr lang="en-IN" b="1" dirty="0"/>
              <a:t>Directives</a:t>
            </a:r>
            <a:endParaRPr lang="en-IN" b="1" dirty="0">
              <a:solidFill>
                <a:srgbClr val="00B050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52855C0-5804-8572-5D7C-066469897C4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29184" y="1481587"/>
            <a:ext cx="6638544" cy="370485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da-DK" sz="2800" b="1" dirty="0">
                <a:solidFill>
                  <a:srgbClr val="00B050"/>
                </a:solidFill>
                <a:latin typeface="Trebuchet MS" panose="020B0603020202020204" pitchFamily="34" charset="0"/>
              </a:rPr>
              <a:t>#pragma omp reduction(op:var)</a:t>
            </a:r>
            <a:endParaRPr lang="en-IN" sz="2800" b="1" dirty="0">
              <a:solidFill>
                <a:srgbClr val="00B050"/>
              </a:solidFill>
              <a:latin typeface="Trebuchet MS" panose="020B060302020202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Support map reductions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Team of threads perform local reductions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Master threads perform final reduction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Reduction operations are done on GPU</a:t>
            </a:r>
            <a:endParaRPr lang="en-IN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1F6D630-7F22-752B-9033-3758A245E8E6}"/>
              </a:ext>
            </a:extLst>
          </p:cNvPr>
          <p:cNvSpPr txBox="1">
            <a:spLocks/>
          </p:cNvSpPr>
          <p:nvPr/>
        </p:nvSpPr>
        <p:spPr>
          <a:xfrm>
            <a:off x="6967957" y="1481587"/>
            <a:ext cx="4196867" cy="32446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2000" b="1" dirty="0">
                <a:solidFill>
                  <a:srgbClr val="00B050"/>
                </a:solidFill>
              </a:rPr>
              <a:t>#pragma omp \</a:t>
            </a:r>
          </a:p>
          <a:p>
            <a:pPr marL="0" indent="0">
              <a:buNone/>
            </a:pPr>
            <a:r>
              <a:rPr lang="nn-NO" sz="2000" b="1" dirty="0">
                <a:solidFill>
                  <a:srgbClr val="00B050"/>
                </a:solidFill>
              </a:rPr>
              <a:t>       </a:t>
            </a:r>
            <a:r>
              <a:rPr lang="nn-NO" sz="2000" b="1" dirty="0">
                <a:solidFill>
                  <a:srgbClr val="7030A0"/>
                </a:solidFill>
              </a:rPr>
              <a:t>target teams distribute</a:t>
            </a:r>
            <a:r>
              <a:rPr lang="nn-NO" sz="2000" b="1" dirty="0">
                <a:solidFill>
                  <a:srgbClr val="00B050"/>
                </a:solidFill>
              </a:rPr>
              <a:t> </a:t>
            </a:r>
            <a:r>
              <a:rPr lang="nn-NO" sz="2000" b="1" dirty="0">
                <a:solidFill>
                  <a:schemeClr val="accent2">
                    <a:lumMod val="75000"/>
                  </a:schemeClr>
                </a:solidFill>
              </a:rPr>
              <a:t>\</a:t>
            </a:r>
          </a:p>
          <a:p>
            <a:pPr marL="0" indent="0">
              <a:buNone/>
            </a:pPr>
            <a:r>
              <a:rPr lang="nn-NO" sz="2000" b="1" dirty="0">
                <a:solidFill>
                  <a:srgbClr val="00B050"/>
                </a:solidFill>
              </a:rPr>
              <a:t>       parallel for \</a:t>
            </a:r>
          </a:p>
          <a:p>
            <a:pPr marL="0" indent="0">
              <a:buNone/>
            </a:pPr>
            <a:r>
              <a:rPr lang="nn-NO" sz="2000" b="1" dirty="0">
                <a:solidFill>
                  <a:srgbClr val="00B050"/>
                </a:solidFill>
              </a:rPr>
              <a:t>       reduction(+:total)</a:t>
            </a:r>
          </a:p>
          <a:p>
            <a:pPr marL="0" indent="0">
              <a:buNone/>
            </a:pPr>
            <a:r>
              <a:rPr lang="nn-NO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for( i=0; i &lt;N; i++)</a:t>
            </a:r>
          </a:p>
          <a:p>
            <a:pPr marL="0" indent="0">
              <a:buNone/>
            </a:pPr>
            <a:r>
              <a:rPr lang="nn-NO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nn-NO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total += array[i]</a:t>
            </a:r>
          </a:p>
          <a:p>
            <a:pPr marL="0" indent="0">
              <a:buNone/>
            </a:pPr>
            <a:r>
              <a:rPr lang="nn-NO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89215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320" y="398834"/>
            <a:ext cx="9309359" cy="566941"/>
          </a:xfrm>
        </p:spPr>
        <p:txBody>
          <a:bodyPr/>
          <a:lstStyle/>
          <a:p>
            <a:pPr algn="ctr"/>
            <a:r>
              <a:rPr lang="en-IN" b="1" cap="none" dirty="0"/>
              <a:t>OpenMP GPU</a:t>
            </a:r>
            <a:r>
              <a:rPr lang="en-IN" b="1" dirty="0"/>
              <a:t> – Data Mapping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71513" y="1586205"/>
            <a:ext cx="8281987" cy="4872962"/>
          </a:xfrm>
        </p:spPr>
        <p:txBody>
          <a:bodyPr/>
          <a:lstStyle/>
          <a:p>
            <a:r>
              <a:rPr lang="en-IN" sz="2800" dirty="0">
                <a:latin typeface="Trebuchet MS" panose="020B0603020202020204" pitchFamily="34" charset="0"/>
              </a:rPr>
              <a:t>Data mapping controls: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How data is created on GPU ?</a:t>
            </a:r>
          </a:p>
          <a:p>
            <a:pPr lvl="1"/>
            <a:r>
              <a:rPr lang="en-US" sz="2400" dirty="0">
                <a:latin typeface="Trebuchet MS" panose="020B0603020202020204" pitchFamily="34" charset="0"/>
              </a:rPr>
              <a:t>When data moves between CPU and GPU</a:t>
            </a:r>
            <a:r>
              <a:rPr lang="en-IN" sz="2400" dirty="0">
                <a:latin typeface="Trebuchet MS" panose="020B0603020202020204" pitchFamily="34" charset="0"/>
              </a:rPr>
              <a:t> ?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What data is transferred ?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Direction of data movement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Lifetime of GPU data </a:t>
            </a:r>
          </a:p>
          <a:p>
            <a:r>
              <a:rPr lang="en-IN" sz="2800" dirty="0">
                <a:latin typeface="Trebuchet MS" panose="020B0603020202020204" pitchFamily="34" charset="0"/>
              </a:rPr>
              <a:t>Applied with:</a:t>
            </a:r>
          </a:p>
          <a:p>
            <a:pPr lvl="1"/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#pragma </a:t>
            </a:r>
            <a:r>
              <a:rPr lang="en-IN" sz="2400" dirty="0" err="1">
                <a:solidFill>
                  <a:srgbClr val="00B050"/>
                </a:solidFill>
                <a:latin typeface="Trebuchet MS" panose="020B0603020202020204" pitchFamily="34" charset="0"/>
              </a:rPr>
              <a:t>omp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 target </a:t>
            </a:r>
            <a:r>
              <a:rPr lang="en-IN" sz="2400" dirty="0">
                <a:latin typeface="Trebuchet MS" panose="020B0603020202020204" pitchFamily="34" charset="0"/>
              </a:rPr>
              <a:t>directive</a:t>
            </a:r>
          </a:p>
          <a:p>
            <a:endParaRPr lang="en-IN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320" y="398834"/>
            <a:ext cx="9309359" cy="632255"/>
          </a:xfrm>
        </p:spPr>
        <p:txBody>
          <a:bodyPr/>
          <a:lstStyle/>
          <a:p>
            <a:pPr algn="ctr"/>
            <a:r>
              <a:rPr lang="en-IN" b="1" cap="none" dirty="0"/>
              <a:t>OpenMP GPU </a:t>
            </a:r>
            <a:r>
              <a:rPr lang="en-IN" b="1" dirty="0"/>
              <a:t>– Data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20803" y="1399291"/>
            <a:ext cx="8281987" cy="370485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IN" sz="2800" b="1" dirty="0">
                <a:solidFill>
                  <a:srgbClr val="00B050"/>
                </a:solidFill>
                <a:latin typeface="Trebuchet MS" panose="020B0603020202020204" pitchFamily="34" charset="0"/>
              </a:rPr>
              <a:t>map(</a:t>
            </a:r>
            <a:r>
              <a:rPr lang="en-IN" sz="2800" b="1" dirty="0" err="1">
                <a:solidFill>
                  <a:srgbClr val="00B050"/>
                </a:solidFill>
                <a:latin typeface="Trebuchet MS" panose="020B0603020202020204" pitchFamily="34" charset="0"/>
              </a:rPr>
              <a:t>tofrom</a:t>
            </a:r>
            <a:r>
              <a:rPr lang="en-IN" sz="2800" b="1" dirty="0">
                <a:solidFill>
                  <a:srgbClr val="00B050"/>
                </a:solidFill>
                <a:latin typeface="Trebuchet MS" panose="020B0603020202020204" pitchFamily="34" charset="0"/>
              </a:rPr>
              <a:t>: var)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Allocate GPU memory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Copy data from CPU to GPU at start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Copy data from GPU to CPU at end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Release GPU memory</a:t>
            </a:r>
            <a:r>
              <a:rPr lang="en-IN" sz="2400" dirty="0">
                <a:latin typeface="Trebuchet MS" panose="020B0603020202020204" pitchFamily="34" charset="0"/>
              </a:rPr>
              <a:t> </a:t>
            </a:r>
          </a:p>
          <a:p>
            <a:pPr>
              <a:spcBef>
                <a:spcPts val="600"/>
              </a:spcBef>
            </a:pPr>
            <a:r>
              <a:rPr lang="en-IN" sz="2800" b="1" dirty="0">
                <a:solidFill>
                  <a:srgbClr val="00B050"/>
                </a:solidFill>
                <a:latin typeface="Trebuchet MS" panose="020B0603020202020204" pitchFamily="34" charset="0"/>
              </a:rPr>
              <a:t>map(to: var)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Allocate GPU memory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Copy data from CPU to GPU at start</a:t>
            </a:r>
            <a:endParaRPr lang="en-IN" sz="2400" dirty="0">
              <a:latin typeface="Trebuchet MS" panose="020B060302020202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Release GPU memory</a:t>
            </a:r>
            <a:endParaRPr lang="en-IN" sz="2400" dirty="0">
              <a:latin typeface="Trebuchet MS" panose="020B060302020202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en-IN" sz="2400" dirty="0">
                <a:solidFill>
                  <a:srgbClr val="FF0000"/>
                </a:solidFill>
                <a:latin typeface="Trebuchet MS" panose="020B0603020202020204" pitchFamily="34" charset="0"/>
              </a:rPr>
              <a:t>No copy</a:t>
            </a:r>
            <a:r>
              <a:rPr lang="en-IN" sz="2400" dirty="0">
                <a:latin typeface="Trebuchet MS" panose="020B0603020202020204" pitchFamily="34" charset="0"/>
              </a:rPr>
              <a:t> back at end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CBA91-BEEB-2332-A04C-89ADA5DFE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21CC4-DEE4-515C-E45A-083C06E9E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20" y="398834"/>
            <a:ext cx="9309359" cy="632255"/>
          </a:xfrm>
        </p:spPr>
        <p:txBody>
          <a:bodyPr/>
          <a:lstStyle/>
          <a:p>
            <a:pPr algn="ctr"/>
            <a:r>
              <a:rPr lang="en-IN" b="1" cap="none" dirty="0"/>
              <a:t>OpenMP GPU </a:t>
            </a:r>
            <a:r>
              <a:rPr lang="en-IN" b="1" dirty="0"/>
              <a:t>– Data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795B4-5E70-C4BB-AB7C-C38E3FAA0EE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20803" y="1399291"/>
            <a:ext cx="8281987" cy="370485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IN" sz="2800" b="1" dirty="0">
                <a:solidFill>
                  <a:srgbClr val="00B050"/>
                </a:solidFill>
                <a:latin typeface="Trebuchet MS" panose="020B0603020202020204" pitchFamily="34" charset="0"/>
              </a:rPr>
              <a:t>map(from: var)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Allocate GPU memory</a:t>
            </a:r>
          </a:p>
          <a:p>
            <a:pPr lvl="1">
              <a:spcBef>
                <a:spcPts val="600"/>
              </a:spcBef>
            </a:pPr>
            <a:r>
              <a:rPr lang="en-IN" sz="2400" dirty="0">
                <a:solidFill>
                  <a:srgbClr val="FF0000"/>
                </a:solidFill>
                <a:latin typeface="Trebuchet MS" panose="020B0603020202020204" pitchFamily="34" charset="0"/>
              </a:rPr>
              <a:t>No initial copy</a:t>
            </a:r>
            <a:endParaRPr lang="en-US" sz="2400" dirty="0">
              <a:latin typeface="Trebuchet MS" panose="020B060302020202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Copy data from GPU to CPU at end</a:t>
            </a:r>
          </a:p>
          <a:p>
            <a:pPr lvl="1">
              <a:spcBef>
                <a:spcPts val="600"/>
              </a:spcBef>
            </a:pPr>
            <a:r>
              <a:rPr lang="en-US" sz="2400" dirty="0">
                <a:latin typeface="Trebuchet MS" panose="020B0603020202020204" pitchFamily="34" charset="0"/>
              </a:rPr>
              <a:t>Release GPU memory</a:t>
            </a:r>
            <a:r>
              <a:rPr lang="en-IN" sz="2400" dirty="0">
                <a:latin typeface="Trebuchet MS" panose="020B0603020202020204" pitchFamily="34" charset="0"/>
              </a:rPr>
              <a:t> </a:t>
            </a:r>
          </a:p>
          <a:p>
            <a:pPr>
              <a:spcBef>
                <a:spcPts val="600"/>
              </a:spcBef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38393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901" y="419041"/>
            <a:ext cx="9309359" cy="585602"/>
          </a:xfrm>
        </p:spPr>
        <p:txBody>
          <a:bodyPr/>
          <a:lstStyle/>
          <a:p>
            <a:pPr algn="ctr"/>
            <a:r>
              <a:rPr lang="en-IN" b="1" cap="none" dirty="0"/>
              <a:t>OpenMP GPU </a:t>
            </a:r>
            <a:r>
              <a:rPr lang="en-IN" b="1" dirty="0"/>
              <a:t>– Data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94395" y="1770120"/>
            <a:ext cx="4387917" cy="3704853"/>
          </a:xfrm>
        </p:spPr>
        <p:txBody>
          <a:bodyPr/>
          <a:lstStyle/>
          <a:p>
            <a:r>
              <a:rPr lang="en-IN" sz="2400" dirty="0">
                <a:latin typeface="Trebuchet MS" panose="020B0603020202020204" pitchFamily="34" charset="0"/>
              </a:rPr>
              <a:t>Create space for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a</a:t>
            </a:r>
            <a:r>
              <a:rPr lang="en-IN" sz="2400" dirty="0">
                <a:latin typeface="Trebuchet MS" panose="020B0603020202020204" pitchFamily="34" charset="0"/>
              </a:rPr>
              <a:t>,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b</a:t>
            </a:r>
            <a:r>
              <a:rPr lang="en-IN" sz="2400" dirty="0">
                <a:latin typeface="Trebuchet MS" panose="020B0603020202020204" pitchFamily="34" charset="0"/>
              </a:rPr>
              <a:t>,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c</a:t>
            </a:r>
            <a:r>
              <a:rPr lang="en-IN" sz="2400" dirty="0">
                <a:latin typeface="Trebuchet MS" panose="020B0603020202020204" pitchFamily="34" charset="0"/>
              </a:rPr>
              <a:t> </a:t>
            </a:r>
          </a:p>
          <a:p>
            <a:r>
              <a:rPr lang="en-IN" sz="2400" dirty="0">
                <a:latin typeface="Trebuchet MS" panose="020B0603020202020204" pitchFamily="34" charset="0"/>
              </a:rPr>
              <a:t>Copy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a</a:t>
            </a:r>
            <a:r>
              <a:rPr lang="en-IN" sz="2400" dirty="0">
                <a:latin typeface="Trebuchet MS" panose="020B0603020202020204" pitchFamily="34" charset="0"/>
              </a:rPr>
              <a:t>,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b</a:t>
            </a:r>
            <a:r>
              <a:rPr lang="en-IN" sz="2400" dirty="0">
                <a:latin typeface="Trebuchet MS" panose="020B0603020202020204" pitchFamily="34" charset="0"/>
              </a:rPr>
              <a:t>,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c </a:t>
            </a:r>
            <a:r>
              <a:rPr lang="en-IN" sz="2400" dirty="0">
                <a:latin typeface="Trebuchet MS" panose="020B0603020202020204" pitchFamily="34" charset="0"/>
              </a:rPr>
              <a:t>data at beginning</a:t>
            </a:r>
          </a:p>
          <a:p>
            <a:r>
              <a:rPr lang="en-IN" sz="2400" dirty="0">
                <a:latin typeface="Trebuchet MS" panose="020B0603020202020204" pitchFamily="34" charset="0"/>
              </a:rPr>
              <a:t>Copy back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a</a:t>
            </a:r>
            <a:r>
              <a:rPr lang="en-IN" sz="2400" dirty="0">
                <a:latin typeface="Trebuchet MS" panose="020B0603020202020204" pitchFamily="34" charset="0"/>
              </a:rPr>
              <a:t>,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b</a:t>
            </a:r>
            <a:r>
              <a:rPr lang="en-IN" sz="2400" dirty="0">
                <a:latin typeface="Trebuchet MS" panose="020B0603020202020204" pitchFamily="34" charset="0"/>
              </a:rPr>
              <a:t>,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c </a:t>
            </a:r>
            <a:r>
              <a:rPr lang="en-IN" sz="2400" dirty="0">
                <a:latin typeface="Trebuchet MS" panose="020B0603020202020204" pitchFamily="34" charset="0"/>
              </a:rPr>
              <a:t>data at end</a:t>
            </a:r>
          </a:p>
          <a:p>
            <a:r>
              <a:rPr lang="en-IN" sz="2400" dirty="0">
                <a:latin typeface="Trebuchet MS" panose="020B0603020202020204" pitchFamily="34" charset="0"/>
              </a:rPr>
              <a:t>Release space for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a</a:t>
            </a:r>
            <a:r>
              <a:rPr lang="en-IN" sz="2400" dirty="0">
                <a:latin typeface="Trebuchet MS" panose="020B0603020202020204" pitchFamily="34" charset="0"/>
              </a:rPr>
              <a:t>,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b</a:t>
            </a:r>
            <a:r>
              <a:rPr lang="en-IN" sz="2400" dirty="0">
                <a:latin typeface="Trebuchet MS" panose="020B0603020202020204" pitchFamily="34" charset="0"/>
              </a:rPr>
              <a:t>,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c</a:t>
            </a:r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8DDC31-2D5B-3B73-EF4D-BEB47162665A}"/>
              </a:ext>
            </a:extLst>
          </p:cNvPr>
          <p:cNvSpPr txBox="1">
            <a:spLocks/>
          </p:cNvSpPr>
          <p:nvPr/>
        </p:nvSpPr>
        <p:spPr>
          <a:xfrm>
            <a:off x="4846320" y="1782147"/>
            <a:ext cx="6457509" cy="43173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B050"/>
                </a:solidFill>
              </a:rPr>
              <a:t>#pragma </a:t>
            </a:r>
            <a:r>
              <a:rPr lang="en-US" sz="2000" b="1" dirty="0" err="1">
                <a:solidFill>
                  <a:srgbClr val="00B050"/>
                </a:solidFill>
              </a:rPr>
              <a:t>omp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target teams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distribute</a:t>
            </a:r>
            <a:r>
              <a:rPr lang="en-US" sz="2000" b="1" dirty="0">
                <a:solidFill>
                  <a:srgbClr val="00B050"/>
                </a:solidFill>
              </a:rPr>
              <a:t> parallel for \</a:t>
            </a:r>
          </a:p>
          <a:p>
            <a:pPr marL="0" indent="0">
              <a:buNone/>
            </a:pPr>
            <a:r>
              <a:rPr lang="nn-NO" sz="2000" b="1" dirty="0">
                <a:solidFill>
                  <a:srgbClr val="00B050"/>
                </a:solidFill>
              </a:rPr>
              <a:t>        </a:t>
            </a:r>
            <a:r>
              <a:rPr lang="pt-BR" sz="2000" b="1" dirty="0">
                <a:solidFill>
                  <a:srgbClr val="00B050"/>
                </a:solidFill>
              </a:rPr>
              <a:t>map(tofrom: a[0:N], b[0:N], c[0:N])</a:t>
            </a:r>
            <a:endParaRPr lang="nn-NO" sz="20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nn-NO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nn-NO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for (i = 0; i &lt; N; i++) {</a:t>
            </a:r>
          </a:p>
          <a:p>
            <a:pPr marL="0" indent="0">
              <a:buNone/>
            </a:pPr>
            <a:r>
              <a:rPr lang="nn-NO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c[i] = a[i] * b[i];</a:t>
            </a:r>
          </a:p>
          <a:p>
            <a:pPr marL="0" indent="0">
              <a:buNone/>
            </a:pPr>
            <a:r>
              <a:rPr lang="nn-NO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}</a:t>
            </a:r>
          </a:p>
          <a:p>
            <a:pPr marL="0" indent="0">
              <a:buNone/>
            </a:pPr>
            <a:r>
              <a:rPr lang="nn-NO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}</a:t>
            </a:r>
            <a:endParaRPr lang="en-IN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8A13C-29CC-B9A4-584C-8762E1FED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B24FA-7371-B6FF-5BAA-EA1C117B3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0901" y="419041"/>
            <a:ext cx="9309359" cy="585602"/>
          </a:xfrm>
        </p:spPr>
        <p:txBody>
          <a:bodyPr/>
          <a:lstStyle/>
          <a:p>
            <a:pPr algn="ctr"/>
            <a:r>
              <a:rPr lang="en-IN" b="1" cap="none" dirty="0"/>
              <a:t>OpenMP GPU </a:t>
            </a:r>
            <a:r>
              <a:rPr lang="en-IN" b="1" dirty="0"/>
              <a:t>– Data 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148FC-DC47-4299-9A1D-9273CD2707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4395" y="1782147"/>
            <a:ext cx="4159317" cy="3704853"/>
          </a:xfrm>
        </p:spPr>
        <p:txBody>
          <a:bodyPr/>
          <a:lstStyle/>
          <a:p>
            <a:r>
              <a:rPr lang="en-IN" sz="2400" dirty="0">
                <a:latin typeface="Trebuchet MS" panose="020B0603020202020204" pitchFamily="34" charset="0"/>
              </a:rPr>
              <a:t>Create space for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a</a:t>
            </a:r>
            <a:r>
              <a:rPr lang="en-IN" sz="2400" dirty="0">
                <a:latin typeface="Trebuchet MS" panose="020B0603020202020204" pitchFamily="34" charset="0"/>
              </a:rPr>
              <a:t>,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b</a:t>
            </a:r>
            <a:r>
              <a:rPr lang="en-IN" sz="2400" dirty="0">
                <a:latin typeface="Trebuchet MS" panose="020B0603020202020204" pitchFamily="34" charset="0"/>
              </a:rPr>
              <a:t>,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c</a:t>
            </a:r>
            <a:r>
              <a:rPr lang="en-IN" sz="2400" dirty="0">
                <a:latin typeface="Trebuchet MS" panose="020B0603020202020204" pitchFamily="34" charset="0"/>
              </a:rPr>
              <a:t> </a:t>
            </a:r>
          </a:p>
          <a:p>
            <a:r>
              <a:rPr lang="en-IN" sz="2400" dirty="0">
                <a:latin typeface="Trebuchet MS" panose="020B0603020202020204" pitchFamily="34" charset="0"/>
              </a:rPr>
              <a:t>Copy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a</a:t>
            </a:r>
            <a:r>
              <a:rPr lang="en-IN" sz="2400" dirty="0">
                <a:latin typeface="Trebuchet MS" panose="020B0603020202020204" pitchFamily="34" charset="0"/>
              </a:rPr>
              <a:t>,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b </a:t>
            </a:r>
            <a:r>
              <a:rPr lang="en-IN" sz="2400" dirty="0">
                <a:latin typeface="Trebuchet MS" panose="020B0603020202020204" pitchFamily="34" charset="0"/>
              </a:rPr>
              <a:t>data at beginning</a:t>
            </a:r>
          </a:p>
          <a:p>
            <a:r>
              <a:rPr lang="en-IN" sz="2400" dirty="0">
                <a:latin typeface="Trebuchet MS" panose="020B0603020202020204" pitchFamily="34" charset="0"/>
              </a:rPr>
              <a:t>Copy back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c </a:t>
            </a:r>
            <a:r>
              <a:rPr lang="en-IN" sz="2400" dirty="0">
                <a:latin typeface="Trebuchet MS" panose="020B0603020202020204" pitchFamily="34" charset="0"/>
              </a:rPr>
              <a:t>data at end</a:t>
            </a:r>
          </a:p>
          <a:p>
            <a:r>
              <a:rPr lang="en-IN" sz="2400" dirty="0">
                <a:latin typeface="Trebuchet MS" panose="020B0603020202020204" pitchFamily="34" charset="0"/>
              </a:rPr>
              <a:t>Release space for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a</a:t>
            </a:r>
            <a:r>
              <a:rPr lang="en-IN" sz="2400" dirty="0">
                <a:latin typeface="Trebuchet MS" panose="020B0603020202020204" pitchFamily="34" charset="0"/>
              </a:rPr>
              <a:t>,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b</a:t>
            </a:r>
            <a:r>
              <a:rPr lang="en-IN" sz="2400" dirty="0">
                <a:latin typeface="Trebuchet MS" panose="020B0603020202020204" pitchFamily="34" charset="0"/>
              </a:rPr>
              <a:t>,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c</a:t>
            </a:r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09001-C1E9-BC06-08C9-A757B2D43421}"/>
              </a:ext>
            </a:extLst>
          </p:cNvPr>
          <p:cNvSpPr txBox="1">
            <a:spLocks/>
          </p:cNvSpPr>
          <p:nvPr/>
        </p:nvSpPr>
        <p:spPr>
          <a:xfrm>
            <a:off x="4727448" y="1782147"/>
            <a:ext cx="6465941" cy="43173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>
                <a:solidFill>
                  <a:srgbClr val="00B050"/>
                </a:solidFill>
              </a:rPr>
              <a:t>#pragma </a:t>
            </a:r>
            <a:r>
              <a:rPr lang="en-US" sz="2000" b="1" dirty="0" err="1">
                <a:solidFill>
                  <a:srgbClr val="00B050"/>
                </a:solidFill>
              </a:rPr>
              <a:t>omp</a:t>
            </a:r>
            <a:r>
              <a:rPr lang="en-US" sz="2000" b="1" dirty="0">
                <a:solidFill>
                  <a:srgbClr val="00B050"/>
                </a:solidFill>
              </a:rPr>
              <a:t>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target teams distribute</a:t>
            </a:r>
            <a:r>
              <a:rPr lang="en-US" sz="2000" b="1" dirty="0">
                <a:solidFill>
                  <a:srgbClr val="00B050"/>
                </a:solidFill>
              </a:rPr>
              <a:t> parallel for \</a:t>
            </a:r>
          </a:p>
          <a:p>
            <a:pPr marL="0" indent="0">
              <a:buNone/>
            </a:pPr>
            <a:r>
              <a:rPr lang="nn-NO" sz="2000" b="1" dirty="0">
                <a:solidFill>
                  <a:srgbClr val="00B050"/>
                </a:solidFill>
              </a:rPr>
              <a:t>      </a:t>
            </a:r>
            <a:r>
              <a:rPr lang="pt-BR" sz="2000" b="1" dirty="0">
                <a:solidFill>
                  <a:srgbClr val="00B050"/>
                </a:solidFill>
              </a:rPr>
              <a:t>map(to: a[0:N], b[0:N]) \</a:t>
            </a:r>
          </a:p>
          <a:p>
            <a:pPr marL="0" indent="0">
              <a:buNone/>
            </a:pPr>
            <a:r>
              <a:rPr lang="pt-BR" sz="2000" b="1" dirty="0">
                <a:solidFill>
                  <a:srgbClr val="00B050"/>
                </a:solidFill>
              </a:rPr>
              <a:t>      </a:t>
            </a:r>
            <a:r>
              <a:rPr lang="en-US" sz="2000" b="1" dirty="0">
                <a:solidFill>
                  <a:srgbClr val="00B050"/>
                </a:solidFill>
              </a:rPr>
              <a:t>map(from: c[0:N])</a:t>
            </a:r>
            <a:r>
              <a:rPr lang="nn-NO" sz="2000" b="1" dirty="0">
                <a:solidFill>
                  <a:srgbClr val="00B050"/>
                </a:solidFill>
              </a:rPr>
              <a:t>        </a:t>
            </a:r>
          </a:p>
          <a:p>
            <a:pPr marL="0" indent="0">
              <a:buNone/>
            </a:pPr>
            <a:r>
              <a:rPr lang="nn-NO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nn-NO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for (i = 0; i &lt; N; i++) {</a:t>
            </a:r>
          </a:p>
          <a:p>
            <a:pPr marL="0" indent="0">
              <a:buNone/>
            </a:pPr>
            <a:r>
              <a:rPr lang="nn-NO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c[i] = a[i] * b[i];</a:t>
            </a:r>
          </a:p>
          <a:p>
            <a:pPr marL="0" indent="0">
              <a:buNone/>
            </a:pPr>
            <a:r>
              <a:rPr lang="nn-NO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}</a:t>
            </a:r>
          </a:p>
          <a:p>
            <a:pPr marL="0" indent="0">
              <a:buNone/>
            </a:pPr>
            <a:r>
              <a:rPr lang="nn-NO" sz="20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}</a:t>
            </a:r>
            <a:endParaRPr lang="en-IN" sz="20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9615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346A8-CC20-05B7-239E-2F5E00FC1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4F69B-AE46-28D0-B0AB-1C2B6B4C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20" y="597159"/>
            <a:ext cx="9309359" cy="613594"/>
          </a:xfrm>
        </p:spPr>
        <p:txBody>
          <a:bodyPr/>
          <a:lstStyle/>
          <a:p>
            <a:pPr algn="ctr"/>
            <a:r>
              <a:rPr lang="en-US" b="1" cap="none" dirty="0"/>
              <a:t>NVIDIA HPC SDK</a:t>
            </a:r>
            <a:endParaRPr lang="en-IN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CB8C9-FF42-B1AF-11BB-515AB63249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3521" y="2045187"/>
            <a:ext cx="9984046" cy="3704853"/>
          </a:xfrm>
        </p:spPr>
        <p:txBody>
          <a:bodyPr>
            <a:normAutofit fontScale="92500" lnSpcReduction="10000"/>
          </a:bodyPr>
          <a:lstStyle/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Unified suite for GPU accelerated HPC development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Includes compilers, libraries, and developer tools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Supports CUDA, </a:t>
            </a:r>
            <a:r>
              <a:rPr lang="en-US" sz="28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OpenACC</a:t>
            </a:r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, and OpenMP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IN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NVIDIA HPC compiler </a:t>
            </a:r>
          </a:p>
          <a:p>
            <a:pPr marL="971550" lvl="1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defRPr/>
            </a:pPr>
            <a:r>
              <a:rPr lang="en-IN" sz="26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OpenMP target offload onto GPU</a:t>
            </a:r>
          </a:p>
          <a:p>
            <a:pPr marL="971550" lvl="1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defRPr/>
            </a:pPr>
            <a:r>
              <a:rPr lang="en-IN" sz="26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nvc</a:t>
            </a:r>
            <a:r>
              <a:rPr lang="en-IN" sz="26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 – C code</a:t>
            </a:r>
          </a:p>
          <a:p>
            <a:pPr marL="971550" lvl="1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defRPr/>
            </a:pPr>
            <a:r>
              <a:rPr lang="en-IN" sz="26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nvc</a:t>
            </a:r>
            <a:r>
              <a:rPr lang="en-IN" sz="26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++ - C++ code</a:t>
            </a:r>
          </a:p>
          <a:p>
            <a:pPr marL="971550" lvl="1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defRPr/>
            </a:pPr>
            <a:r>
              <a:rPr lang="en-IN" sz="26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nvfortran</a:t>
            </a:r>
            <a:r>
              <a:rPr lang="en-IN" sz="26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 - Fortran code</a:t>
            </a:r>
          </a:p>
        </p:txBody>
      </p:sp>
    </p:spTree>
    <p:extLst>
      <p:ext uri="{BB962C8B-B14F-4D97-AF65-F5344CB8AC3E}">
        <p14:creationId xmlns:p14="http://schemas.microsoft.com/office/powerpoint/2010/main" val="255016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346A8-CC20-05B7-239E-2F5E00FC1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4F69B-AE46-28D0-B0AB-1C2B6B4C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20" y="597159"/>
            <a:ext cx="9309359" cy="613594"/>
          </a:xfrm>
        </p:spPr>
        <p:txBody>
          <a:bodyPr/>
          <a:lstStyle/>
          <a:p>
            <a:pPr algn="ctr"/>
            <a:r>
              <a:rPr lang="en-US" b="1" cap="none" dirty="0"/>
              <a:t>NVIDIA HPC SDK</a:t>
            </a:r>
            <a:endParaRPr lang="en-IN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CB8C9-FF42-B1AF-11BB-515AB63249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3521" y="2045187"/>
            <a:ext cx="5452479" cy="3704853"/>
          </a:xfrm>
        </p:spPr>
        <p:txBody>
          <a:bodyPr>
            <a:normAutofit fontScale="85000" lnSpcReduction="10000"/>
          </a:bodyPr>
          <a:lstStyle/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-</a:t>
            </a:r>
            <a:r>
              <a:rPr lang="en-US" sz="28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mp</a:t>
            </a:r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 </a:t>
            </a:r>
          </a:p>
          <a:p>
            <a:pPr marL="971550" lvl="1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defRPr/>
            </a:pPr>
            <a:r>
              <a:rPr lang="en-US" sz="26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Compiler switch to enable OpenMP directives and pragmas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800" dirty="0" err="1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gpu</a:t>
            </a:r>
            <a:endParaRPr lang="en-US" sz="2800" dirty="0">
              <a:solidFill>
                <a:srgbClr val="000000">
                  <a:lumMod val="75000"/>
                  <a:lumOff val="25000"/>
                </a:srgbClr>
              </a:solidFill>
              <a:latin typeface="Trebuchet MS"/>
              <a:ea typeface="+mn-ea"/>
              <a:cs typeface="+mn-cs"/>
            </a:endParaRPr>
          </a:p>
          <a:p>
            <a:pPr marL="971550" lvl="1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defRPr/>
            </a:pPr>
            <a:r>
              <a:rPr lang="en-US" sz="26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OpenMP directives are compiled for GPU execution and multicore CPU as fallback</a:t>
            </a:r>
            <a:endParaRPr lang="en-US" sz="2800" dirty="0">
              <a:solidFill>
                <a:srgbClr val="000000">
                  <a:lumMod val="75000"/>
                  <a:lumOff val="25000"/>
                </a:srgbClr>
              </a:solidFill>
              <a:latin typeface="Trebuchet MS"/>
              <a:ea typeface="+mn-ea"/>
              <a:cs typeface="+mn-cs"/>
            </a:endParaRP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multicore</a:t>
            </a:r>
          </a:p>
          <a:p>
            <a:pPr marL="971550" lvl="1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defRPr/>
            </a:pPr>
            <a:r>
              <a:rPr lang="en-US" sz="26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OpenMP directives are compiled for multicore CPU execution only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sz="2800" dirty="0">
              <a:solidFill>
                <a:srgbClr val="000000">
                  <a:lumMod val="75000"/>
                  <a:lumOff val="25000"/>
                </a:srgbClr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AE4FA91-934F-305D-3092-B32C0657BAE3}"/>
              </a:ext>
            </a:extLst>
          </p:cNvPr>
          <p:cNvSpPr txBox="1">
            <a:spLocks/>
          </p:cNvSpPr>
          <p:nvPr/>
        </p:nvSpPr>
        <p:spPr>
          <a:xfrm>
            <a:off x="6245581" y="4120656"/>
            <a:ext cx="4809515" cy="20349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b="1" dirty="0">
                <a:solidFill>
                  <a:srgbClr val="0070C0"/>
                </a:solidFill>
              </a:rPr>
              <a:t>/// OpenMP GPU code</a:t>
            </a:r>
          </a:p>
          <a:p>
            <a:pPr marL="0" indent="0">
              <a:buNone/>
            </a:pPr>
            <a:r>
              <a:rPr lang="nn-NO" b="1" dirty="0">
                <a:solidFill>
                  <a:srgbClr val="00B050"/>
                </a:solidFill>
              </a:rPr>
              <a:t>#pragma omp </a:t>
            </a:r>
            <a:r>
              <a:rPr lang="nn-NO" b="1" dirty="0">
                <a:solidFill>
                  <a:srgbClr val="7030A0"/>
                </a:solidFill>
              </a:rPr>
              <a:t>target teams distribute</a:t>
            </a:r>
            <a:r>
              <a:rPr lang="nn-NO" b="1" dirty="0">
                <a:solidFill>
                  <a:srgbClr val="00B050"/>
                </a:solidFill>
              </a:rPr>
              <a:t> parallel for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for( i=0; i &lt;N; i++)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c[i] = a[i] + b[i]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IN" sz="2800" b="1" dirty="0">
                <a:solidFill>
                  <a:srgbClr val="0070C0"/>
                </a:solidFill>
              </a:rPr>
              <a:t>/// </a:t>
            </a:r>
            <a:r>
              <a:rPr lang="en-IN" sz="2800" b="1" dirty="0" err="1">
                <a:solidFill>
                  <a:srgbClr val="0070C0"/>
                </a:solidFill>
              </a:rPr>
              <a:t>nvc</a:t>
            </a:r>
            <a:r>
              <a:rPr lang="en-IN" sz="2800" b="1" dirty="0">
                <a:solidFill>
                  <a:srgbClr val="0070C0"/>
                </a:solidFill>
              </a:rPr>
              <a:t>++ -</a:t>
            </a:r>
            <a:r>
              <a:rPr lang="en-IN" sz="2800" b="1" dirty="0" err="1">
                <a:solidFill>
                  <a:srgbClr val="0070C0"/>
                </a:solidFill>
              </a:rPr>
              <a:t>mp</a:t>
            </a:r>
            <a:r>
              <a:rPr lang="en-IN" sz="2800" b="1" dirty="0">
                <a:solidFill>
                  <a:srgbClr val="0070C0"/>
                </a:solidFill>
              </a:rPr>
              <a:t>=</a:t>
            </a:r>
            <a:r>
              <a:rPr lang="en-IN" sz="2800" b="1" dirty="0" err="1">
                <a:solidFill>
                  <a:srgbClr val="0070C0"/>
                </a:solidFill>
              </a:rPr>
              <a:t>gpu</a:t>
            </a:r>
            <a:r>
              <a:rPr lang="en-IN" sz="2800" b="1" dirty="0">
                <a:solidFill>
                  <a:srgbClr val="0070C0"/>
                </a:solidFill>
              </a:rPr>
              <a:t> </a:t>
            </a:r>
            <a:r>
              <a:rPr lang="en-IN" sz="2800" b="1" dirty="0" err="1">
                <a:solidFill>
                  <a:srgbClr val="0070C0"/>
                </a:solidFill>
              </a:rPr>
              <a:t>main.c</a:t>
            </a:r>
            <a:endParaRPr lang="en-IN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7B4A1C1-9E5F-553A-2533-14A92662AD2C}"/>
              </a:ext>
            </a:extLst>
          </p:cNvPr>
          <p:cNvSpPr txBox="1">
            <a:spLocks/>
          </p:cNvSpPr>
          <p:nvPr/>
        </p:nvSpPr>
        <p:spPr>
          <a:xfrm>
            <a:off x="6245581" y="1650132"/>
            <a:ext cx="4809515" cy="20349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2100" b="1" dirty="0">
                <a:solidFill>
                  <a:srgbClr val="0070C0"/>
                </a:solidFill>
              </a:rPr>
              <a:t>/// OpenMP multicore CPU code</a:t>
            </a:r>
          </a:p>
          <a:p>
            <a:pPr marL="0" indent="0">
              <a:buNone/>
            </a:pPr>
            <a:r>
              <a:rPr lang="nn-NO" sz="2100" b="1" dirty="0">
                <a:solidFill>
                  <a:srgbClr val="00B050"/>
                </a:solidFill>
              </a:rPr>
              <a:t>#pragma omp </a:t>
            </a:r>
            <a:r>
              <a:rPr lang="nn-NO" sz="2100" b="1" dirty="0">
                <a:solidFill>
                  <a:srgbClr val="7030A0"/>
                </a:solidFill>
              </a:rPr>
              <a:t>target teams distribute</a:t>
            </a:r>
            <a:r>
              <a:rPr lang="nn-NO" sz="2100" b="1" dirty="0">
                <a:solidFill>
                  <a:srgbClr val="00B050"/>
                </a:solidFill>
              </a:rPr>
              <a:t> parallel for</a:t>
            </a:r>
            <a:endParaRPr lang="nn-NO" sz="2100" b="1" dirty="0"/>
          </a:p>
          <a:p>
            <a:pPr marL="0" indent="0">
              <a:buNone/>
            </a:pPr>
            <a:r>
              <a:rPr lang="nn-NO" sz="21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for( i=0; i &lt;N; i++)</a:t>
            </a:r>
          </a:p>
          <a:p>
            <a:pPr marL="0" indent="0">
              <a:buNone/>
            </a:pPr>
            <a:r>
              <a:rPr lang="nn-NO" sz="21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nn-NO" sz="21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c[i] = a[i] + b[i]</a:t>
            </a:r>
          </a:p>
          <a:p>
            <a:pPr marL="0" indent="0">
              <a:buNone/>
            </a:pPr>
            <a:r>
              <a:rPr lang="nn-NO" sz="21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en-IN" sz="2100" b="1" dirty="0">
                <a:solidFill>
                  <a:srgbClr val="0070C0"/>
                </a:solidFill>
              </a:rPr>
              <a:t>/// </a:t>
            </a:r>
            <a:r>
              <a:rPr lang="en-IN" sz="2100" b="1" dirty="0" err="1">
                <a:solidFill>
                  <a:srgbClr val="0070C0"/>
                </a:solidFill>
              </a:rPr>
              <a:t>nvc</a:t>
            </a:r>
            <a:r>
              <a:rPr lang="en-IN" sz="2100" b="1" dirty="0">
                <a:solidFill>
                  <a:srgbClr val="0070C0"/>
                </a:solidFill>
              </a:rPr>
              <a:t>++ -</a:t>
            </a:r>
            <a:r>
              <a:rPr lang="en-IN" sz="2100" b="1" dirty="0" err="1">
                <a:solidFill>
                  <a:srgbClr val="0070C0"/>
                </a:solidFill>
              </a:rPr>
              <a:t>mp</a:t>
            </a:r>
            <a:r>
              <a:rPr lang="en-IN" sz="2100" b="1" dirty="0">
                <a:solidFill>
                  <a:srgbClr val="0070C0"/>
                </a:solidFill>
              </a:rPr>
              <a:t>=multicore </a:t>
            </a:r>
            <a:r>
              <a:rPr lang="en-IN" sz="2100" b="1" dirty="0" err="1">
                <a:solidFill>
                  <a:srgbClr val="0070C0"/>
                </a:solidFill>
              </a:rPr>
              <a:t>main.c</a:t>
            </a:r>
            <a:endParaRPr lang="en-IN" sz="21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437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cap="none" dirty="0"/>
              <a:t>OpenMP GPU</a:t>
            </a:r>
            <a:r>
              <a:rPr lang="en-IN" b="1" dirty="0"/>
              <a:t> – Vector Addition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None/>
            </a:pPr>
            <a:r>
              <a:rPr lang="en-IN" sz="2400" dirty="0"/>
              <a:t>#include &lt;</a:t>
            </a:r>
            <a:r>
              <a:rPr lang="en-IN" sz="2400" dirty="0" err="1"/>
              <a:t>stdio.h</a:t>
            </a:r>
            <a:r>
              <a:rPr lang="en-IN" sz="2400" dirty="0"/>
              <a:t>&gt;</a:t>
            </a:r>
          </a:p>
          <a:p>
            <a:pPr>
              <a:buNone/>
            </a:pPr>
            <a:r>
              <a:rPr lang="en-IN" sz="2400" dirty="0"/>
              <a:t>#include &lt;</a:t>
            </a:r>
            <a:r>
              <a:rPr lang="en-IN" sz="2400" dirty="0" err="1"/>
              <a:t>stdlib.h</a:t>
            </a:r>
            <a:r>
              <a:rPr lang="en-IN" sz="2400" dirty="0"/>
              <a:t>&gt;</a:t>
            </a:r>
          </a:p>
          <a:p>
            <a:pPr>
              <a:buNone/>
            </a:pPr>
            <a:r>
              <a:rPr lang="en-IN" sz="2400" dirty="0"/>
              <a:t>#include &lt;</a:t>
            </a:r>
            <a:r>
              <a:rPr lang="en-IN" sz="2400" dirty="0" err="1"/>
              <a:t>math.h</a:t>
            </a:r>
            <a:r>
              <a:rPr lang="en-IN" sz="2400" dirty="0"/>
              <a:t>&gt;</a:t>
            </a:r>
          </a:p>
          <a:p>
            <a:pPr>
              <a:buNone/>
            </a:pPr>
            <a:r>
              <a:rPr lang="en-IN" sz="2400" dirty="0"/>
              <a:t>#include &lt;</a:t>
            </a:r>
            <a:r>
              <a:rPr lang="en-IN" sz="2400" dirty="0" err="1"/>
              <a:t>omp.h</a:t>
            </a:r>
            <a:r>
              <a:rPr lang="en-IN" sz="2400" dirty="0"/>
              <a:t>&gt;</a:t>
            </a:r>
          </a:p>
          <a:p>
            <a:pPr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320" y="513182"/>
            <a:ext cx="9309359" cy="538949"/>
          </a:xfrm>
        </p:spPr>
        <p:txBody>
          <a:bodyPr/>
          <a:lstStyle/>
          <a:p>
            <a:pPr algn="ctr"/>
            <a:r>
              <a:rPr lang="en-IN" b="1" cap="none" dirty="0"/>
              <a:t>OpenMP GPU </a:t>
            </a:r>
            <a:r>
              <a:rPr lang="en-IN" b="1" dirty="0"/>
              <a:t>– Vector Addition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441320" y="1718615"/>
            <a:ext cx="8281987" cy="3704853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n-IN" sz="12800" dirty="0" err="1"/>
              <a:t>int</a:t>
            </a:r>
            <a:r>
              <a:rPr lang="en-IN" sz="12800" dirty="0"/>
              <a:t> main( </a:t>
            </a:r>
            <a:r>
              <a:rPr lang="en-IN" sz="12800" dirty="0" err="1"/>
              <a:t>int</a:t>
            </a:r>
            <a:r>
              <a:rPr lang="en-IN" sz="12800" dirty="0"/>
              <a:t> </a:t>
            </a:r>
            <a:r>
              <a:rPr lang="en-IN" sz="12800" dirty="0" err="1"/>
              <a:t>argc</a:t>
            </a:r>
            <a:r>
              <a:rPr lang="en-IN" sz="12800" dirty="0"/>
              <a:t>, char* </a:t>
            </a:r>
            <a:r>
              <a:rPr lang="en-IN" sz="12800" dirty="0" err="1"/>
              <a:t>argv</a:t>
            </a:r>
            <a:r>
              <a:rPr lang="en-IN" sz="12800" dirty="0"/>
              <a:t>[] )</a:t>
            </a:r>
          </a:p>
          <a:p>
            <a:pPr>
              <a:buNone/>
            </a:pPr>
            <a:r>
              <a:rPr lang="en-IN" sz="12800" dirty="0"/>
              <a:t>{ </a:t>
            </a:r>
          </a:p>
          <a:p>
            <a:pPr>
              <a:buNone/>
            </a:pPr>
            <a:r>
              <a:rPr lang="en-IN" sz="12800" dirty="0"/>
              <a:t>    </a:t>
            </a:r>
            <a:r>
              <a:rPr lang="en-IN" sz="12800" dirty="0">
                <a:solidFill>
                  <a:srgbClr val="0070C0"/>
                </a:solidFill>
              </a:rPr>
              <a:t>// Size of vectors</a:t>
            </a:r>
          </a:p>
          <a:p>
            <a:pPr>
              <a:buNone/>
            </a:pPr>
            <a:r>
              <a:rPr lang="en-IN" sz="12800" dirty="0"/>
              <a:t>    int n = 10000;</a:t>
            </a:r>
          </a:p>
          <a:p>
            <a:pPr>
              <a:buNone/>
            </a:pPr>
            <a:r>
              <a:rPr lang="en-IN" sz="12800" dirty="0"/>
              <a:t>    </a:t>
            </a:r>
            <a:r>
              <a:rPr lang="en-IN" sz="12800" dirty="0">
                <a:solidFill>
                  <a:srgbClr val="0070C0"/>
                </a:solidFill>
              </a:rPr>
              <a:t>// Input vectors</a:t>
            </a:r>
          </a:p>
          <a:p>
            <a:pPr>
              <a:buNone/>
            </a:pPr>
            <a:r>
              <a:rPr lang="en-IN" sz="12800" dirty="0"/>
              <a:t>    double * a;</a:t>
            </a:r>
          </a:p>
          <a:p>
            <a:pPr>
              <a:buNone/>
            </a:pPr>
            <a:r>
              <a:rPr lang="en-IN" sz="12800" dirty="0"/>
              <a:t>    double * b;</a:t>
            </a:r>
          </a:p>
          <a:p>
            <a:pPr>
              <a:buNone/>
            </a:pPr>
            <a:r>
              <a:rPr lang="en-IN" sz="12800" dirty="0"/>
              <a:t>    </a:t>
            </a:r>
            <a:r>
              <a:rPr lang="en-IN" sz="12800" dirty="0">
                <a:solidFill>
                  <a:srgbClr val="0070C0"/>
                </a:solidFill>
              </a:rPr>
              <a:t>// Output vector</a:t>
            </a:r>
          </a:p>
          <a:p>
            <a:pPr>
              <a:buNone/>
            </a:pPr>
            <a:r>
              <a:rPr lang="en-IN" sz="12800" dirty="0"/>
              <a:t>    double * c;</a:t>
            </a:r>
            <a:endParaRPr lang="en-I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ED3F1-C724-FF3C-D0A8-40473F1B3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CB07-7CD8-0C69-2CC9-C3EA8E37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867" y="494523"/>
            <a:ext cx="9309359" cy="772214"/>
          </a:xfrm>
        </p:spPr>
        <p:txBody>
          <a:bodyPr/>
          <a:lstStyle/>
          <a:p>
            <a:pPr algn="ctr"/>
            <a:r>
              <a:rPr lang="en-US" b="1" dirty="0"/>
              <a:t>Computing with Accelerators</a:t>
            </a:r>
            <a:endParaRPr lang="en-IN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94B420-1FF2-866E-02F6-EAC9E0B84F8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869697"/>
              </p:ext>
            </p:extLst>
          </p:nvPr>
        </p:nvGraphicFramePr>
        <p:xfrm>
          <a:off x="459874" y="1768150"/>
          <a:ext cx="10363638" cy="3436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9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0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501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888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020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94076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59114">
                <a:tc>
                  <a:txBody>
                    <a:bodyPr/>
                    <a:lstStyle/>
                    <a:p>
                      <a:r>
                        <a:rPr lang="en-IN" sz="2800" dirty="0"/>
                        <a:t>CPU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OpenMP</a:t>
                      </a:r>
                      <a:endParaRPr lang="en-IN" sz="2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MPI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IN" sz="2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OpenACC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IN" sz="2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OpenCL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91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GPU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OpenMP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dirty="0"/>
                        <a:t>CUDA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OpenACC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OpenCL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591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DSP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OpenACC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OpenCL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91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FPGA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N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2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OpenACC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OpenCL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6820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cap="none" dirty="0"/>
              <a:t>OpenMP GPU</a:t>
            </a:r>
            <a:r>
              <a:rPr lang="en-IN" b="1" dirty="0"/>
              <a:t> – Vector Addition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IN" sz="2400" dirty="0">
                <a:solidFill>
                  <a:srgbClr val="0070C0"/>
                </a:solidFill>
              </a:rPr>
              <a:t>// Size, in bytes, of each vector</a:t>
            </a:r>
          </a:p>
          <a:p>
            <a:pPr>
              <a:buNone/>
            </a:pPr>
            <a:r>
              <a:rPr lang="en-IN" sz="2400" dirty="0" err="1"/>
              <a:t>size_t</a:t>
            </a:r>
            <a:r>
              <a:rPr lang="en-IN" sz="2400" dirty="0"/>
              <a:t> bytes = n*</a:t>
            </a:r>
            <a:r>
              <a:rPr lang="en-IN" sz="2400" dirty="0" err="1"/>
              <a:t>sizeof</a:t>
            </a:r>
            <a:r>
              <a:rPr lang="en-IN" sz="2400" dirty="0"/>
              <a:t>(double);</a:t>
            </a:r>
          </a:p>
          <a:p>
            <a:pPr>
              <a:buNone/>
            </a:pPr>
            <a:r>
              <a:rPr lang="en-IN" sz="2400" dirty="0"/>
              <a:t> </a:t>
            </a:r>
          </a:p>
          <a:p>
            <a:pPr>
              <a:buNone/>
            </a:pPr>
            <a:r>
              <a:rPr lang="en-IN" sz="2400" dirty="0">
                <a:solidFill>
                  <a:srgbClr val="0070C0"/>
                </a:solidFill>
              </a:rPr>
              <a:t>// Allocate memory for each vector</a:t>
            </a:r>
          </a:p>
          <a:p>
            <a:pPr>
              <a:buNone/>
            </a:pPr>
            <a:r>
              <a:rPr lang="en-IN" sz="2400" dirty="0"/>
              <a:t>a = (double*)</a:t>
            </a:r>
            <a:r>
              <a:rPr lang="en-IN" sz="2400" dirty="0" err="1"/>
              <a:t>malloc</a:t>
            </a:r>
            <a:r>
              <a:rPr lang="en-IN" sz="2400" dirty="0"/>
              <a:t>(bytes);</a:t>
            </a:r>
          </a:p>
          <a:p>
            <a:pPr>
              <a:buNone/>
            </a:pPr>
            <a:r>
              <a:rPr lang="en-IN" sz="2400" dirty="0"/>
              <a:t>b = (double*)</a:t>
            </a:r>
            <a:r>
              <a:rPr lang="en-IN" sz="2400" dirty="0" err="1"/>
              <a:t>malloc</a:t>
            </a:r>
            <a:r>
              <a:rPr lang="en-IN" sz="2400" dirty="0"/>
              <a:t>(bytes);</a:t>
            </a:r>
          </a:p>
          <a:p>
            <a:pPr>
              <a:buNone/>
            </a:pPr>
            <a:r>
              <a:rPr lang="en-IN" sz="2400" dirty="0"/>
              <a:t>c = (double*)</a:t>
            </a:r>
            <a:r>
              <a:rPr lang="en-IN" sz="2400" dirty="0" err="1"/>
              <a:t>malloc</a:t>
            </a:r>
            <a:r>
              <a:rPr lang="en-IN" sz="2400" dirty="0"/>
              <a:t>(bytes);</a:t>
            </a:r>
            <a:endParaRPr lang="en-IN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320" y="398834"/>
            <a:ext cx="9309359" cy="613594"/>
          </a:xfrm>
        </p:spPr>
        <p:txBody>
          <a:bodyPr/>
          <a:lstStyle/>
          <a:p>
            <a:pPr algn="ctr"/>
            <a:r>
              <a:rPr lang="en-IN" b="1" cap="none" dirty="0"/>
              <a:t>OpenMP GPU </a:t>
            </a:r>
            <a:r>
              <a:rPr lang="en-IN" b="1" dirty="0"/>
              <a:t>– Vector Addition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19383" y="1821251"/>
            <a:ext cx="8281987" cy="3704853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n-IN" dirty="0">
                <a:solidFill>
                  <a:srgbClr val="0070C0"/>
                </a:solidFill>
              </a:rPr>
              <a:t> </a:t>
            </a:r>
            <a:r>
              <a:rPr lang="en-IN" sz="9600" dirty="0">
                <a:solidFill>
                  <a:srgbClr val="0070C0"/>
                </a:solidFill>
              </a:rPr>
              <a:t>// Initialize content of input vectors, </a:t>
            </a:r>
          </a:p>
          <a:p>
            <a:pPr>
              <a:buNone/>
            </a:pPr>
            <a:r>
              <a:rPr lang="en-IN" sz="9600" dirty="0">
                <a:solidFill>
                  <a:srgbClr val="0070C0"/>
                </a:solidFill>
              </a:rPr>
              <a:t>//  vector a[</a:t>
            </a:r>
            <a:r>
              <a:rPr lang="en-IN" sz="9600" dirty="0" err="1">
                <a:solidFill>
                  <a:srgbClr val="0070C0"/>
                </a:solidFill>
              </a:rPr>
              <a:t>i</a:t>
            </a:r>
            <a:r>
              <a:rPr lang="en-IN" sz="9600" dirty="0">
                <a:solidFill>
                  <a:srgbClr val="0070C0"/>
                </a:solidFill>
              </a:rPr>
              <a:t>] = sin(</a:t>
            </a:r>
            <a:r>
              <a:rPr lang="en-IN" sz="9600" dirty="0" err="1">
                <a:solidFill>
                  <a:srgbClr val="0070C0"/>
                </a:solidFill>
              </a:rPr>
              <a:t>i</a:t>
            </a:r>
            <a:r>
              <a:rPr lang="en-IN" sz="9600" dirty="0">
                <a:solidFill>
                  <a:srgbClr val="0070C0"/>
                </a:solidFill>
              </a:rPr>
              <a:t>)^2 </a:t>
            </a:r>
          </a:p>
          <a:p>
            <a:pPr>
              <a:buNone/>
            </a:pPr>
            <a:r>
              <a:rPr lang="en-IN" sz="9600" dirty="0">
                <a:solidFill>
                  <a:srgbClr val="0070C0"/>
                </a:solidFill>
              </a:rPr>
              <a:t>//  vector b[</a:t>
            </a:r>
            <a:r>
              <a:rPr lang="en-IN" sz="9600" dirty="0" err="1">
                <a:solidFill>
                  <a:srgbClr val="0070C0"/>
                </a:solidFill>
              </a:rPr>
              <a:t>i</a:t>
            </a:r>
            <a:r>
              <a:rPr lang="en-IN" sz="9600" dirty="0">
                <a:solidFill>
                  <a:srgbClr val="0070C0"/>
                </a:solidFill>
              </a:rPr>
              <a:t>] = </a:t>
            </a:r>
            <a:r>
              <a:rPr lang="en-IN" sz="9600" dirty="0" err="1">
                <a:solidFill>
                  <a:srgbClr val="0070C0"/>
                </a:solidFill>
              </a:rPr>
              <a:t>cos</a:t>
            </a:r>
            <a:r>
              <a:rPr lang="en-IN" sz="9600" dirty="0">
                <a:solidFill>
                  <a:srgbClr val="0070C0"/>
                </a:solidFill>
              </a:rPr>
              <a:t>(</a:t>
            </a:r>
            <a:r>
              <a:rPr lang="en-IN" sz="9600" dirty="0" err="1">
                <a:solidFill>
                  <a:srgbClr val="0070C0"/>
                </a:solidFill>
              </a:rPr>
              <a:t>i</a:t>
            </a:r>
            <a:r>
              <a:rPr lang="en-IN" sz="9600" dirty="0">
                <a:solidFill>
                  <a:srgbClr val="0070C0"/>
                </a:solidFill>
              </a:rPr>
              <a:t>)^2</a:t>
            </a:r>
          </a:p>
          <a:p>
            <a:pPr>
              <a:buNone/>
            </a:pPr>
            <a:r>
              <a:rPr lang="en-IN" sz="9600" dirty="0"/>
              <a:t>    </a:t>
            </a:r>
            <a:r>
              <a:rPr lang="en-IN" sz="9600" dirty="0" err="1"/>
              <a:t>int</a:t>
            </a:r>
            <a:r>
              <a:rPr lang="en-IN" sz="9600" dirty="0"/>
              <a:t> </a:t>
            </a:r>
            <a:r>
              <a:rPr lang="en-IN" sz="9600" dirty="0" err="1"/>
              <a:t>i</a:t>
            </a:r>
            <a:r>
              <a:rPr lang="en-IN" sz="9600" dirty="0"/>
              <a:t>;</a:t>
            </a:r>
          </a:p>
          <a:p>
            <a:pPr>
              <a:buNone/>
            </a:pPr>
            <a:r>
              <a:rPr lang="en-IN" sz="9600" dirty="0"/>
              <a:t>    for(</a:t>
            </a:r>
            <a:r>
              <a:rPr lang="en-IN" sz="9600" dirty="0" err="1"/>
              <a:t>i</a:t>
            </a:r>
            <a:r>
              <a:rPr lang="en-IN" sz="9600" dirty="0"/>
              <a:t>=0; </a:t>
            </a:r>
            <a:r>
              <a:rPr lang="en-IN" sz="9600" dirty="0" err="1"/>
              <a:t>i</a:t>
            </a:r>
            <a:r>
              <a:rPr lang="en-IN" sz="9600" dirty="0"/>
              <a:t>&lt;n; </a:t>
            </a:r>
            <a:r>
              <a:rPr lang="en-IN" sz="9600" dirty="0" err="1"/>
              <a:t>i</a:t>
            </a:r>
            <a:r>
              <a:rPr lang="en-IN" sz="9600" dirty="0"/>
              <a:t>++) {</a:t>
            </a:r>
          </a:p>
          <a:p>
            <a:pPr>
              <a:buNone/>
            </a:pPr>
            <a:r>
              <a:rPr lang="en-IN" sz="9600" dirty="0"/>
              <a:t>        a[</a:t>
            </a:r>
            <a:r>
              <a:rPr lang="en-IN" sz="9600" dirty="0" err="1"/>
              <a:t>i</a:t>
            </a:r>
            <a:r>
              <a:rPr lang="en-IN" sz="9600" dirty="0"/>
              <a:t>] = sin(</a:t>
            </a:r>
            <a:r>
              <a:rPr lang="en-IN" sz="9600" dirty="0" err="1"/>
              <a:t>i</a:t>
            </a:r>
            <a:r>
              <a:rPr lang="en-IN" sz="9600" dirty="0"/>
              <a:t>)*sin(</a:t>
            </a:r>
            <a:r>
              <a:rPr lang="en-IN" sz="9600" dirty="0" err="1"/>
              <a:t>i</a:t>
            </a:r>
            <a:r>
              <a:rPr lang="en-IN" sz="9600" dirty="0"/>
              <a:t>);</a:t>
            </a:r>
          </a:p>
          <a:p>
            <a:pPr>
              <a:buNone/>
            </a:pPr>
            <a:r>
              <a:rPr lang="en-IN" sz="9600" dirty="0"/>
              <a:t>        b[</a:t>
            </a:r>
            <a:r>
              <a:rPr lang="en-IN" sz="9600" dirty="0" err="1"/>
              <a:t>i</a:t>
            </a:r>
            <a:r>
              <a:rPr lang="en-IN" sz="9600" dirty="0"/>
              <a:t>] = </a:t>
            </a:r>
            <a:r>
              <a:rPr lang="en-IN" sz="9600" dirty="0" err="1"/>
              <a:t>cos</a:t>
            </a:r>
            <a:r>
              <a:rPr lang="en-IN" sz="9600" dirty="0"/>
              <a:t>(</a:t>
            </a:r>
            <a:r>
              <a:rPr lang="en-IN" sz="9600" dirty="0" err="1"/>
              <a:t>i</a:t>
            </a:r>
            <a:r>
              <a:rPr lang="en-IN" sz="9600" dirty="0"/>
              <a:t>)*</a:t>
            </a:r>
            <a:r>
              <a:rPr lang="en-IN" sz="9600" dirty="0" err="1"/>
              <a:t>cos</a:t>
            </a:r>
            <a:r>
              <a:rPr lang="en-IN" sz="9600" dirty="0"/>
              <a:t>(</a:t>
            </a:r>
            <a:r>
              <a:rPr lang="en-IN" sz="9600" dirty="0" err="1"/>
              <a:t>i</a:t>
            </a:r>
            <a:r>
              <a:rPr lang="en-IN" sz="9600" dirty="0"/>
              <a:t>);</a:t>
            </a:r>
          </a:p>
          <a:p>
            <a:pPr>
              <a:buNone/>
            </a:pPr>
            <a:r>
              <a:rPr lang="en-IN" sz="9600" dirty="0"/>
              <a:t>    }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320" y="503854"/>
            <a:ext cx="9309359" cy="594932"/>
          </a:xfrm>
        </p:spPr>
        <p:txBody>
          <a:bodyPr/>
          <a:lstStyle/>
          <a:p>
            <a:pPr algn="ctr"/>
            <a:r>
              <a:rPr lang="en-IN" b="1" cap="none" dirty="0"/>
              <a:t>OpenMP GPU </a:t>
            </a:r>
            <a:r>
              <a:rPr lang="en-IN" b="1" dirty="0"/>
              <a:t>– Vector Addition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5193" y="1905227"/>
            <a:ext cx="10571584" cy="426979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800" dirty="0">
                <a:solidFill>
                  <a:srgbClr val="0070C0"/>
                </a:solidFill>
              </a:rPr>
              <a:t>// Sum component wise vector a and vector b</a:t>
            </a:r>
          </a:p>
          <a:p>
            <a:pPr>
              <a:buNone/>
            </a:pPr>
            <a:r>
              <a:rPr lang="en-IN" sz="2800" dirty="0">
                <a:solidFill>
                  <a:srgbClr val="0070C0"/>
                </a:solidFill>
              </a:rPr>
              <a:t>// Save result into vector c</a:t>
            </a:r>
          </a:p>
          <a:p>
            <a:r>
              <a:rPr lang="en-IN" sz="2800" b="1" dirty="0">
                <a:solidFill>
                  <a:srgbClr val="00B050"/>
                </a:solidFill>
              </a:rPr>
              <a:t>#pragma </a:t>
            </a:r>
            <a:r>
              <a:rPr lang="en-IN" sz="2800" b="1" dirty="0" err="1">
                <a:solidFill>
                  <a:srgbClr val="00B050"/>
                </a:solidFill>
              </a:rPr>
              <a:t>omp</a:t>
            </a:r>
            <a:r>
              <a:rPr lang="en-IN" sz="2800" b="1" dirty="0">
                <a:solidFill>
                  <a:srgbClr val="00B050"/>
                </a:solidFill>
              </a:rPr>
              <a:t> </a:t>
            </a:r>
            <a:r>
              <a:rPr lang="en-IN" sz="2800" b="1" dirty="0">
                <a:solidFill>
                  <a:schemeClr val="accent1">
                    <a:lumMod val="75000"/>
                  </a:schemeClr>
                </a:solidFill>
              </a:rPr>
              <a:t>target teams distribute</a:t>
            </a:r>
            <a:r>
              <a:rPr lang="en-IN" sz="2800" dirty="0">
                <a:solidFill>
                  <a:srgbClr val="00B050"/>
                </a:solidFill>
              </a:rPr>
              <a:t> </a:t>
            </a:r>
            <a:r>
              <a:rPr lang="en-IN" sz="2800" b="1" dirty="0">
                <a:solidFill>
                  <a:srgbClr val="00B050"/>
                </a:solidFill>
              </a:rPr>
              <a:t>parallel for \</a:t>
            </a:r>
          </a:p>
          <a:p>
            <a:r>
              <a:rPr lang="en-IN" sz="2800" b="1" dirty="0">
                <a:solidFill>
                  <a:srgbClr val="00B050"/>
                </a:solidFill>
              </a:rPr>
              <a:t>        </a:t>
            </a:r>
            <a:r>
              <a:rPr lang="pt-BR" sz="2800" b="1" dirty="0">
                <a:solidFill>
                  <a:srgbClr val="00B050"/>
                </a:solidFill>
              </a:rPr>
              <a:t>map(to: a[0:N], b[0:N]) \</a:t>
            </a:r>
          </a:p>
          <a:p>
            <a:r>
              <a:rPr lang="pt-BR" sz="2800" b="1" dirty="0">
                <a:solidFill>
                  <a:srgbClr val="00B050"/>
                </a:solidFill>
              </a:rPr>
              <a:t>        </a:t>
            </a:r>
            <a:r>
              <a:rPr lang="en-US" sz="2800" b="1" dirty="0">
                <a:solidFill>
                  <a:srgbClr val="00B050"/>
                </a:solidFill>
              </a:rPr>
              <a:t>map(from: c[0:N])</a:t>
            </a:r>
            <a:endParaRPr lang="en-IN" sz="2800" b="1" dirty="0">
              <a:solidFill>
                <a:srgbClr val="00B050"/>
              </a:solidFill>
            </a:endParaRPr>
          </a:p>
          <a:p>
            <a:pPr>
              <a:buNone/>
            </a:pPr>
            <a:r>
              <a:rPr lang="en-IN" sz="2800" dirty="0"/>
              <a:t>for(</a:t>
            </a:r>
            <a:r>
              <a:rPr lang="en-IN" sz="2800" dirty="0" err="1"/>
              <a:t>i</a:t>
            </a:r>
            <a:r>
              <a:rPr lang="en-IN" sz="2800" dirty="0"/>
              <a:t>=0; </a:t>
            </a:r>
            <a:r>
              <a:rPr lang="en-IN" sz="2800" dirty="0" err="1"/>
              <a:t>i</a:t>
            </a:r>
            <a:r>
              <a:rPr lang="en-IN" sz="2800" dirty="0"/>
              <a:t>&lt;n; </a:t>
            </a:r>
            <a:r>
              <a:rPr lang="en-IN" sz="2800" dirty="0" err="1"/>
              <a:t>i</a:t>
            </a:r>
            <a:r>
              <a:rPr lang="en-IN" sz="2800" dirty="0"/>
              <a:t>++) {</a:t>
            </a:r>
          </a:p>
          <a:p>
            <a:pPr>
              <a:buNone/>
            </a:pPr>
            <a:r>
              <a:rPr lang="en-IN" sz="2800" dirty="0"/>
              <a:t>   c[</a:t>
            </a:r>
            <a:r>
              <a:rPr lang="en-IN" sz="2800" dirty="0" err="1"/>
              <a:t>i</a:t>
            </a:r>
            <a:r>
              <a:rPr lang="en-IN" sz="2800" dirty="0"/>
              <a:t>] = a[</a:t>
            </a:r>
            <a:r>
              <a:rPr lang="en-IN" sz="2800" dirty="0" err="1"/>
              <a:t>i</a:t>
            </a:r>
            <a:r>
              <a:rPr lang="en-IN" sz="2800" dirty="0"/>
              <a:t>] + b[</a:t>
            </a:r>
            <a:r>
              <a:rPr lang="en-IN" sz="2800" dirty="0" err="1"/>
              <a:t>i</a:t>
            </a:r>
            <a:r>
              <a:rPr lang="en-IN" sz="2800" dirty="0"/>
              <a:t>];</a:t>
            </a:r>
          </a:p>
          <a:p>
            <a:pPr>
              <a:buNone/>
            </a:pPr>
            <a:r>
              <a:rPr lang="en-IN" sz="2800" dirty="0"/>
              <a:t>}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320" y="503852"/>
            <a:ext cx="9309359" cy="632255"/>
          </a:xfrm>
        </p:spPr>
        <p:txBody>
          <a:bodyPr/>
          <a:lstStyle/>
          <a:p>
            <a:pPr algn="ctr"/>
            <a:r>
              <a:rPr lang="en-IN" b="1" cap="none" dirty="0"/>
              <a:t>OpenMP GPU </a:t>
            </a:r>
            <a:r>
              <a:rPr lang="en-IN" b="1" dirty="0"/>
              <a:t>– Vector Addition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51431" y="1783929"/>
            <a:ext cx="8281987" cy="3704853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n-IN" sz="9600" dirty="0">
                <a:solidFill>
                  <a:srgbClr val="0070C0"/>
                </a:solidFill>
              </a:rPr>
              <a:t>// Sum up vector c </a:t>
            </a:r>
          </a:p>
          <a:p>
            <a:pPr>
              <a:buNone/>
            </a:pPr>
            <a:r>
              <a:rPr lang="en-IN" sz="9600" dirty="0">
                <a:solidFill>
                  <a:srgbClr val="0070C0"/>
                </a:solidFill>
              </a:rPr>
              <a:t>// Print result divided by n</a:t>
            </a:r>
          </a:p>
          <a:p>
            <a:pPr>
              <a:buNone/>
            </a:pPr>
            <a:r>
              <a:rPr lang="en-IN" sz="9600" dirty="0">
                <a:solidFill>
                  <a:srgbClr val="0070C0"/>
                </a:solidFill>
              </a:rPr>
              <a:t>// This should equal 1 within error</a:t>
            </a:r>
          </a:p>
          <a:p>
            <a:pPr>
              <a:buNone/>
            </a:pPr>
            <a:r>
              <a:rPr lang="en-IN" sz="9600" dirty="0"/>
              <a:t>double sum = 0.0;</a:t>
            </a:r>
          </a:p>
          <a:p>
            <a:pPr>
              <a:buNone/>
            </a:pPr>
            <a:r>
              <a:rPr lang="en-IN" sz="9600" dirty="0"/>
              <a:t>for(</a:t>
            </a:r>
            <a:r>
              <a:rPr lang="en-IN" sz="9600" dirty="0" err="1"/>
              <a:t>i</a:t>
            </a:r>
            <a:r>
              <a:rPr lang="en-IN" sz="9600" dirty="0"/>
              <a:t>=0; </a:t>
            </a:r>
            <a:r>
              <a:rPr lang="en-IN" sz="9600" dirty="0" err="1"/>
              <a:t>i</a:t>
            </a:r>
            <a:r>
              <a:rPr lang="en-IN" sz="9600" dirty="0"/>
              <a:t>&lt;n; </a:t>
            </a:r>
            <a:r>
              <a:rPr lang="en-IN" sz="9600" dirty="0" err="1"/>
              <a:t>i</a:t>
            </a:r>
            <a:r>
              <a:rPr lang="en-IN" sz="9600" dirty="0"/>
              <a:t>++) {</a:t>
            </a:r>
          </a:p>
          <a:p>
            <a:pPr>
              <a:buNone/>
            </a:pPr>
            <a:r>
              <a:rPr lang="en-IN" sz="9600" dirty="0"/>
              <a:t>    sum += c[</a:t>
            </a:r>
            <a:r>
              <a:rPr lang="en-IN" sz="9600" dirty="0" err="1"/>
              <a:t>i</a:t>
            </a:r>
            <a:r>
              <a:rPr lang="en-IN" sz="9600" dirty="0"/>
              <a:t>];</a:t>
            </a:r>
          </a:p>
          <a:p>
            <a:pPr>
              <a:buNone/>
            </a:pPr>
            <a:r>
              <a:rPr lang="en-IN" sz="9600" dirty="0"/>
              <a:t>}</a:t>
            </a:r>
          </a:p>
          <a:p>
            <a:pPr>
              <a:buNone/>
            </a:pPr>
            <a:r>
              <a:rPr lang="en-IN" sz="9600" dirty="0"/>
              <a:t>sum = sum/n;</a:t>
            </a:r>
          </a:p>
          <a:p>
            <a:pPr>
              <a:buNone/>
            </a:pPr>
            <a:r>
              <a:rPr lang="en-IN" sz="9600" dirty="0" err="1"/>
              <a:t>printf</a:t>
            </a:r>
            <a:r>
              <a:rPr lang="en-IN" sz="9600" dirty="0"/>
              <a:t>(“final result: %f\n”, sum);</a:t>
            </a:r>
            <a:endParaRPr lang="en-IN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320" y="466529"/>
            <a:ext cx="9309359" cy="604263"/>
          </a:xfrm>
        </p:spPr>
        <p:txBody>
          <a:bodyPr/>
          <a:lstStyle/>
          <a:p>
            <a:pPr algn="ctr"/>
            <a:r>
              <a:rPr lang="en-IN" b="1" cap="none" dirty="0"/>
              <a:t>OpenMP GPU </a:t>
            </a:r>
            <a:r>
              <a:rPr lang="en-IN" b="1" dirty="0"/>
              <a:t>– Vector Addition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20803" y="1886566"/>
            <a:ext cx="8281987" cy="370485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dirty="0"/>
              <a:t>     </a:t>
            </a:r>
            <a:r>
              <a:rPr lang="en-IN" sz="3200" dirty="0">
                <a:solidFill>
                  <a:srgbClr val="0070C0"/>
                </a:solidFill>
              </a:rPr>
              <a:t>// Release memory</a:t>
            </a:r>
          </a:p>
          <a:p>
            <a:pPr>
              <a:buNone/>
            </a:pPr>
            <a:r>
              <a:rPr lang="en-IN" sz="3200" dirty="0"/>
              <a:t>     free(a);</a:t>
            </a:r>
          </a:p>
          <a:p>
            <a:pPr>
              <a:buNone/>
            </a:pPr>
            <a:r>
              <a:rPr lang="en-IN" sz="3200" dirty="0"/>
              <a:t>     free(b);</a:t>
            </a:r>
          </a:p>
          <a:p>
            <a:pPr>
              <a:buNone/>
            </a:pPr>
            <a:r>
              <a:rPr lang="en-IN" sz="3200" dirty="0"/>
              <a:t>     free(c);</a:t>
            </a:r>
          </a:p>
          <a:p>
            <a:pPr>
              <a:buNone/>
            </a:pPr>
            <a:r>
              <a:rPr lang="en-IN" sz="3200" dirty="0"/>
              <a:t> </a:t>
            </a:r>
          </a:p>
          <a:p>
            <a:pPr>
              <a:buNone/>
            </a:pPr>
            <a:r>
              <a:rPr lang="en-IN" sz="3200" dirty="0"/>
              <a:t>     return(0);</a:t>
            </a:r>
          </a:p>
          <a:p>
            <a:pPr>
              <a:buNone/>
            </a:pPr>
            <a:r>
              <a:rPr lang="en-IN" sz="3200" dirty="0"/>
              <a:t>}</a:t>
            </a:r>
            <a:endParaRPr lang="en-IN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Questions?</a:t>
            </a:r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">
            <a:extLst>
              <a:ext uri="{FF2B5EF4-FFF2-40B4-BE49-F238E27FC236}">
                <a16:creationId xmlns:a16="http://schemas.microsoft.com/office/drawing/2014/main" id="{6C7B1F12-99D8-D45A-3458-FDCFAC0E1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5240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000"/>
              <a:t>Software for Heterogenous Computing</a:t>
            </a:r>
          </a:p>
        </p:txBody>
      </p:sp>
      <p:sp>
        <p:nvSpPr>
          <p:cNvPr id="4099" name="Text Box 2">
            <a:extLst>
              <a:ext uri="{FF2B5EF4-FFF2-40B4-BE49-F238E27FC236}">
                <a16:creationId xmlns:a16="http://schemas.microsoft.com/office/drawing/2014/main" id="{0DCCA2B0-56D7-CA56-A5AF-17C031EDC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853" y="875524"/>
            <a:ext cx="8763000" cy="52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39775" indent="-2825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</a:rPr>
              <a:t>Low Level APIs</a:t>
            </a:r>
          </a:p>
          <a:p>
            <a:pPr lvl="1" eaLnBrk="1" hangingPunct="1">
              <a:buClr>
                <a:srgbClr val="0070C0"/>
              </a:buClr>
              <a:buFont typeface="Arial" panose="020B0604020202020204" pitchFamily="34" charset="0"/>
              <a:buChar char="–"/>
            </a:pPr>
            <a:r>
              <a:rPr lang="en-US" altLang="en-US" sz="2400" dirty="0">
                <a:solidFill>
                  <a:srgbClr val="0070C0"/>
                </a:solidFill>
              </a:rPr>
              <a:t>CUDA:</a:t>
            </a:r>
            <a:r>
              <a:rPr lang="en-US" altLang="en-US" sz="2400" dirty="0"/>
              <a:t> Specific to Nvidia GPUs</a:t>
            </a:r>
          </a:p>
          <a:p>
            <a:pPr lvl="1" eaLnBrk="1" hangingPunct="1">
              <a:buClr>
                <a:srgbClr val="0070C0"/>
              </a:buClr>
              <a:buFont typeface="Arial" panose="020B0604020202020204" pitchFamily="34" charset="0"/>
              <a:buChar char="–"/>
            </a:pPr>
            <a:r>
              <a:rPr lang="en-US" altLang="en-US" sz="2400" dirty="0">
                <a:solidFill>
                  <a:srgbClr val="0070C0"/>
                </a:solidFill>
              </a:rPr>
              <a:t>OpenCL:</a:t>
            </a:r>
            <a:r>
              <a:rPr lang="en-US" altLang="en-US" sz="2400" dirty="0"/>
              <a:t> All Accelerators supported, even FPGA</a:t>
            </a:r>
          </a:p>
          <a:p>
            <a:pPr lvl="1" eaLnBrk="1" hangingPunct="1">
              <a:buFont typeface="Arial" panose="020B0604020202020204" pitchFamily="34" charset="0"/>
              <a:buChar char="–"/>
            </a:pPr>
            <a:r>
              <a:rPr lang="en-US" altLang="en-US" sz="2400" dirty="0"/>
              <a:t>Both are openly available, but one needs to learn new syntax for writing and calling kernel functions</a:t>
            </a:r>
          </a:p>
          <a:p>
            <a:pPr eaLnBrk="1" hangingPunct="1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</a:rPr>
              <a:t>High Level APIs </a:t>
            </a:r>
            <a:r>
              <a:rPr lang="en-US" altLang="en-US" sz="2800" dirty="0">
                <a:solidFill>
                  <a:schemeClr val="bg1"/>
                </a:solidFill>
              </a:rPr>
              <a:t>(</a:t>
            </a:r>
            <a:r>
              <a:rPr lang="en-US" altLang="en-US" sz="2800" dirty="0">
                <a:solidFill>
                  <a:srgbClr val="0070C0"/>
                </a:solidFill>
              </a:rPr>
              <a:t>requires compiler support</a:t>
            </a:r>
            <a:r>
              <a:rPr lang="en-US" altLang="en-US" sz="2800" dirty="0"/>
              <a:t>)</a:t>
            </a:r>
            <a:endParaRPr lang="en-US" altLang="en-US" sz="2800" dirty="0">
              <a:solidFill>
                <a:srgbClr val="FF0000"/>
              </a:solidFill>
            </a:endParaRPr>
          </a:p>
          <a:p>
            <a:pPr lvl="1" eaLnBrk="1" hangingPunct="1">
              <a:buClr>
                <a:srgbClr val="0070C0"/>
              </a:buClr>
              <a:buFont typeface="Arial" panose="020B0604020202020204" pitchFamily="34" charset="0"/>
              <a:buChar char="–"/>
            </a:pPr>
            <a:r>
              <a:rPr lang="en-US" altLang="en-US" sz="2400" dirty="0">
                <a:solidFill>
                  <a:srgbClr val="0070C0"/>
                </a:solidFill>
              </a:rPr>
              <a:t>OpenACC:</a:t>
            </a:r>
            <a:r>
              <a:rPr lang="en-US" altLang="en-US" sz="2400" dirty="0"/>
              <a:t> Compiler directive based, user friendly, similar to OpenMP</a:t>
            </a:r>
          </a:p>
          <a:p>
            <a:pPr lvl="1" eaLnBrk="1" hangingPunct="1">
              <a:buClr>
                <a:srgbClr val="0070C0"/>
              </a:buClr>
              <a:buFont typeface="Arial" panose="020B0604020202020204" pitchFamily="34" charset="0"/>
              <a:buChar char="–"/>
            </a:pPr>
            <a:r>
              <a:rPr lang="en-US" altLang="en-US" sz="2400" dirty="0">
                <a:solidFill>
                  <a:srgbClr val="0070C0"/>
                </a:solidFill>
              </a:rPr>
              <a:t>OpenMP:</a:t>
            </a:r>
            <a:r>
              <a:rPr lang="en-US" altLang="en-US" sz="2400" dirty="0"/>
              <a:t> Ver 4.0 onwards has support for heterogenous </a:t>
            </a:r>
            <a:r>
              <a:rPr lang="en-US" altLang="en-US" sz="2400" dirty="0" err="1"/>
              <a:t>archs</a:t>
            </a:r>
            <a:endParaRPr lang="en-US" altLang="en-US" sz="2400" dirty="0"/>
          </a:p>
          <a:p>
            <a:pPr eaLnBrk="1" hangingPunct="1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</a:rPr>
              <a:t>Compilers</a:t>
            </a:r>
          </a:p>
          <a:p>
            <a:pPr lvl="1" eaLnBrk="1" hangingPunct="1">
              <a:buClr>
                <a:srgbClr val="0070C0"/>
              </a:buClr>
              <a:buFont typeface="Arial" panose="020B0604020202020204" pitchFamily="34" charset="0"/>
              <a:buChar char="–"/>
            </a:pPr>
            <a:r>
              <a:rPr lang="en-US" altLang="en-US" sz="2400" dirty="0">
                <a:solidFill>
                  <a:srgbClr val="0070C0"/>
                </a:solidFill>
              </a:rPr>
              <a:t>NVCC</a:t>
            </a:r>
            <a:r>
              <a:rPr lang="en-US" altLang="en-US" sz="2400" dirty="0"/>
              <a:t> and </a:t>
            </a:r>
            <a:r>
              <a:rPr lang="en-US" altLang="en-US" sz="2400" dirty="0">
                <a:solidFill>
                  <a:srgbClr val="0070C0"/>
                </a:solidFill>
              </a:rPr>
              <a:t>CRAY compilers provide </a:t>
            </a:r>
            <a:r>
              <a:rPr lang="en-US" altLang="en-US" sz="2400" dirty="0"/>
              <a:t>support for </a:t>
            </a:r>
            <a:r>
              <a:rPr lang="en-US" altLang="en-US" sz="2400" dirty="0" err="1"/>
              <a:t>OpenACC</a:t>
            </a:r>
            <a:endParaRPr lang="en-US" altLang="en-US" sz="2400" dirty="0"/>
          </a:p>
          <a:p>
            <a:pPr lvl="1" eaLnBrk="1" hangingPunct="1">
              <a:buClr>
                <a:srgbClr val="0070C0"/>
              </a:buClr>
              <a:buFont typeface="Arial" panose="020B0604020202020204" pitchFamily="34" charset="0"/>
              <a:buChar char="–"/>
            </a:pPr>
            <a:r>
              <a:rPr lang="en-US" altLang="en-US" sz="2400" dirty="0">
                <a:solidFill>
                  <a:srgbClr val="0070C0"/>
                </a:solidFill>
              </a:rPr>
              <a:t>Intel Compilers </a:t>
            </a:r>
            <a:r>
              <a:rPr lang="en-US" altLang="en-US" sz="2400" dirty="0"/>
              <a:t>provide support through OpenMP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ED3F1-C724-FF3C-D0A8-40473F1B3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6CB07-7CD8-0C69-2CC9-C3EA8E37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20" y="615820"/>
            <a:ext cx="9309359" cy="641586"/>
          </a:xfrm>
        </p:spPr>
        <p:txBody>
          <a:bodyPr/>
          <a:lstStyle/>
          <a:p>
            <a:pPr algn="ctr"/>
            <a:r>
              <a:rPr lang="en-US" b="1" dirty="0"/>
              <a:t>Heterogeneous Computing</a:t>
            </a:r>
            <a:endParaRPr lang="en-IN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60700C-82D8-3945-D4B1-7609817A15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4191" y="2073178"/>
            <a:ext cx="8281987" cy="3704853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Libraries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cuBLAS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, </a:t>
            </a:r>
            <a:r>
              <a:rPr kumimoji="0" lang="en-I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cuFFT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, CUDA Math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Directive based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OpenACC, OpenMP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Programming languages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CUDA – NVIDIA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OpenCL – NVIDIA, ATI, FPGA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val="3276820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11060-BDA8-05FB-7BFA-D2C3E5DE0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ECE9-446C-D0BE-461A-9A91473E6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20" y="494523"/>
            <a:ext cx="9309359" cy="594932"/>
          </a:xfrm>
        </p:spPr>
        <p:txBody>
          <a:bodyPr/>
          <a:lstStyle/>
          <a:p>
            <a:pPr algn="ctr"/>
            <a:r>
              <a:rPr lang="en-US" b="1" cap="none" dirty="0"/>
              <a:t>OpenMP GPU</a:t>
            </a:r>
            <a:r>
              <a:rPr lang="en-US" b="1" dirty="0"/>
              <a:t> – Introduction</a:t>
            </a:r>
            <a:endParaRPr lang="en-IN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64B1D7-BC34-3EF4-4C30-7B6D5705B3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0175" y="2147823"/>
            <a:ext cx="8281987" cy="3704853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Supported by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GCC, and NVIDIA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Incremental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Single Source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Low Learning Curve</a:t>
            </a:r>
          </a:p>
        </p:txBody>
      </p:sp>
    </p:spTree>
    <p:extLst>
      <p:ext uri="{BB962C8B-B14F-4D97-AF65-F5344CB8AC3E}">
        <p14:creationId xmlns:p14="http://schemas.microsoft.com/office/powerpoint/2010/main" val="2917023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31B2A-72A6-C91A-0D07-AAE4D8BCE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99B7C-C598-B0DE-F0D7-E1D5C7955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20" y="559837"/>
            <a:ext cx="9309359" cy="622924"/>
          </a:xfrm>
        </p:spPr>
        <p:txBody>
          <a:bodyPr/>
          <a:lstStyle/>
          <a:p>
            <a:pPr algn="ctr"/>
            <a:r>
              <a:rPr lang="en-US" b="1" cap="none" dirty="0"/>
              <a:t>OpenMP GPU</a:t>
            </a:r>
            <a:r>
              <a:rPr lang="en-US" b="1" dirty="0"/>
              <a:t> – </a:t>
            </a:r>
            <a:r>
              <a:rPr lang="en-IN" b="1" dirty="0"/>
              <a:t>Incremental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6E499F-83C1-4C6F-093A-579486BF07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6868" y="1942550"/>
            <a:ext cx="8281987" cy="3704853"/>
          </a:xfrm>
        </p:spPr>
        <p:txBody>
          <a:bodyPr/>
          <a:lstStyle/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Maintain existing sequential code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Add annotations to expose parallelism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Verify correctness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Annotate more code</a:t>
            </a:r>
            <a:endParaRPr lang="en-IN" sz="3200" dirty="0">
              <a:solidFill>
                <a:srgbClr val="000000">
                  <a:lumMod val="75000"/>
                  <a:lumOff val="25000"/>
                </a:srgbClr>
              </a:solidFill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0330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7A092-84EC-1D42-81D0-BB930B79C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A439D-CBC0-5D2F-1C10-A3FF4DD0C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76" y="358176"/>
            <a:ext cx="9309359" cy="641586"/>
          </a:xfrm>
        </p:spPr>
        <p:txBody>
          <a:bodyPr/>
          <a:lstStyle/>
          <a:p>
            <a:pPr algn="ctr"/>
            <a:r>
              <a:rPr lang="en-US" b="1" cap="none" dirty="0"/>
              <a:t>OpenMP GPU</a:t>
            </a:r>
            <a:r>
              <a:rPr lang="en-US" b="1" dirty="0"/>
              <a:t> – </a:t>
            </a:r>
            <a:r>
              <a:rPr lang="en-IN" b="1" dirty="0"/>
              <a:t>Incremental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5C5C01-127F-CDB9-E9D8-3446AC2007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3843" y="1645059"/>
            <a:ext cx="8281987" cy="2299823"/>
          </a:xfrm>
        </p:spPr>
        <p:txBody>
          <a:bodyPr>
            <a:normAutofit/>
          </a:bodyPr>
          <a:lstStyle/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Working sequential code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Parallelization with OpenMP GPU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Verify correctness 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Compute performance</a:t>
            </a:r>
            <a:endParaRPr lang="en-IN" sz="3200" dirty="0">
              <a:solidFill>
                <a:srgbClr val="000000">
                  <a:lumMod val="75000"/>
                  <a:lumOff val="25000"/>
                </a:srgbClr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1836AF0D-B691-AE99-9AC5-6D422D389C38}"/>
              </a:ext>
            </a:extLst>
          </p:cNvPr>
          <p:cNvSpPr txBox="1">
            <a:spLocks/>
          </p:cNvSpPr>
          <p:nvPr/>
        </p:nvSpPr>
        <p:spPr>
          <a:xfrm>
            <a:off x="843843" y="4200001"/>
            <a:ext cx="4890913" cy="22998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sz="1500" b="1" dirty="0">
                <a:solidFill>
                  <a:srgbClr val="0070C0"/>
                </a:solidFill>
              </a:rPr>
              <a:t>/// Sequential code</a:t>
            </a:r>
          </a:p>
          <a:p>
            <a:pPr marL="0" indent="0">
              <a:buNone/>
            </a:pPr>
            <a:endParaRPr lang="nn-NO" sz="15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nn-NO" sz="15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nn-NO" sz="15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for( i=0; i &lt;N; i++)</a:t>
            </a:r>
          </a:p>
          <a:p>
            <a:pPr marL="0" indent="0">
              <a:buNone/>
            </a:pPr>
            <a:r>
              <a:rPr lang="nn-NO" sz="15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nn-NO" sz="15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c[i] = a[i] + b[i]</a:t>
            </a:r>
          </a:p>
          <a:p>
            <a:pPr marL="0" indent="0">
              <a:buNone/>
            </a:pPr>
            <a:r>
              <a:rPr lang="nn-NO" sz="15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}</a:t>
            </a:r>
          </a:p>
          <a:p>
            <a:pPr marL="0" indent="0">
              <a:buNone/>
            </a:pPr>
            <a:endParaRPr lang="en-IN" b="1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10557C9-BF67-5BE6-7B53-7FC2F2C43F26}"/>
              </a:ext>
            </a:extLst>
          </p:cNvPr>
          <p:cNvSpPr txBox="1">
            <a:spLocks/>
          </p:cNvSpPr>
          <p:nvPr/>
        </p:nvSpPr>
        <p:spPr>
          <a:xfrm>
            <a:off x="6245581" y="4200002"/>
            <a:ext cx="4890913" cy="22998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b="1" dirty="0">
                <a:solidFill>
                  <a:srgbClr val="0070C0"/>
                </a:solidFill>
              </a:rPr>
              <a:t>/// OpenMP GPU code</a:t>
            </a:r>
          </a:p>
          <a:p>
            <a:pPr marL="0" indent="0">
              <a:buNone/>
            </a:pPr>
            <a:endParaRPr lang="nn-NO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nn-NO" b="1" dirty="0">
                <a:solidFill>
                  <a:srgbClr val="00B050"/>
                </a:solidFill>
              </a:rPr>
              <a:t>#pragma omp </a:t>
            </a:r>
            <a:r>
              <a:rPr lang="nn-NO" b="1" dirty="0">
                <a:solidFill>
                  <a:srgbClr val="7030A0"/>
                </a:solidFill>
              </a:rPr>
              <a:t>target teams distribute</a:t>
            </a:r>
            <a:r>
              <a:rPr lang="nn-NO" b="1" dirty="0">
                <a:solidFill>
                  <a:srgbClr val="00B050"/>
                </a:solidFill>
              </a:rPr>
              <a:t> parallel for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for( i=0; i &lt;N; i++)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c[i] = a[i] + b[i]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}</a:t>
            </a:r>
            <a:endParaRPr lang="en-IN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986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86B43-8529-19C8-BDB0-49EFA5B55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FCE70-F5D5-55F1-BD47-FDC1C36E1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20" y="485192"/>
            <a:ext cx="9309359" cy="557610"/>
          </a:xfrm>
        </p:spPr>
        <p:txBody>
          <a:bodyPr/>
          <a:lstStyle/>
          <a:p>
            <a:pPr algn="ctr"/>
            <a:r>
              <a:rPr lang="en-US" b="1" cap="none" dirty="0"/>
              <a:t>OpenMP GPU</a:t>
            </a:r>
            <a:r>
              <a:rPr lang="en-US" b="1" dirty="0"/>
              <a:t> – Single Source</a:t>
            </a:r>
            <a:endParaRPr lang="en-IN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ECF3C-D35A-7A6F-FF7C-D42BFD58084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1513" y="2754313"/>
            <a:ext cx="9780079" cy="3704853"/>
          </a:xfrm>
        </p:spPr>
        <p:txBody>
          <a:bodyPr>
            <a:normAutofit/>
          </a:bodyPr>
          <a:lstStyle/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Rebuild same code – Multiple architectures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Compiler based parallelization – Desired machine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Maintained sequential code</a:t>
            </a:r>
          </a:p>
        </p:txBody>
      </p:sp>
    </p:spTree>
    <p:extLst>
      <p:ext uri="{BB962C8B-B14F-4D97-AF65-F5344CB8AC3E}">
        <p14:creationId xmlns:p14="http://schemas.microsoft.com/office/powerpoint/2010/main" val="11665556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148557_Win32_SL_V13" id="{568E52B1-822A-41EB-BE6D-702A4C4585E5}" vid="{557526E6-88EA-4959-A9E8-5DE4B22F2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Fission presentation</Template>
  <TotalTime>1022</TotalTime>
  <Words>1773</Words>
  <Application>Microsoft Office PowerPoint</Application>
  <PresentationFormat>Widescreen</PresentationFormat>
  <Paragraphs>340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Biome</vt:lpstr>
      <vt:lpstr>Calibri</vt:lpstr>
      <vt:lpstr>Century Gothic</vt:lpstr>
      <vt:lpstr>Times New Roman</vt:lpstr>
      <vt:lpstr>Trebuchet MS</vt:lpstr>
      <vt:lpstr>Wingdings 3</vt:lpstr>
      <vt:lpstr>Ion</vt:lpstr>
      <vt:lpstr>OpenMP GPU</vt:lpstr>
      <vt:lpstr>Topics</vt:lpstr>
      <vt:lpstr>Computing with Accelerators</vt:lpstr>
      <vt:lpstr>PowerPoint Presentation</vt:lpstr>
      <vt:lpstr>Heterogeneous Computing</vt:lpstr>
      <vt:lpstr>OpenMP GPU – Introduction</vt:lpstr>
      <vt:lpstr>OpenMP GPU – Incremental</vt:lpstr>
      <vt:lpstr>OpenMP GPU – Incremental</vt:lpstr>
      <vt:lpstr>OpenMP GPU – Single Source</vt:lpstr>
      <vt:lpstr>OpenMP GPU – Single Source</vt:lpstr>
      <vt:lpstr>OpenMP GPU – Low Learning Curve</vt:lpstr>
      <vt:lpstr>OpenMP GPU – Low Learning Curve</vt:lpstr>
      <vt:lpstr>OpenMP GPU – Development Cycle</vt:lpstr>
      <vt:lpstr>OpenMP GPU – Fork Join Model</vt:lpstr>
      <vt:lpstr>OpenMP GPU Directives</vt:lpstr>
      <vt:lpstr>OpenMP GPU Directives</vt:lpstr>
      <vt:lpstr>OpenMP GPU Directives</vt:lpstr>
      <vt:lpstr>OpenMP GPU Directives</vt:lpstr>
      <vt:lpstr>OpenMP GPU Directives</vt:lpstr>
      <vt:lpstr>OpenMP GPU Directives</vt:lpstr>
      <vt:lpstr>OpenMP GPU – Data Mapping </vt:lpstr>
      <vt:lpstr>OpenMP GPU – Data Mapping</vt:lpstr>
      <vt:lpstr>OpenMP GPU – Data Mapping</vt:lpstr>
      <vt:lpstr>OpenMP GPU – Data Mapping</vt:lpstr>
      <vt:lpstr>OpenMP GPU – Data Mapping</vt:lpstr>
      <vt:lpstr>NVIDIA HPC SDK</vt:lpstr>
      <vt:lpstr>NVIDIA HPC SDK</vt:lpstr>
      <vt:lpstr>OpenMP GPU – Vector Addition</vt:lpstr>
      <vt:lpstr>OpenMP GPU – Vector Addition</vt:lpstr>
      <vt:lpstr>OpenMP GPU – Vector Addition</vt:lpstr>
      <vt:lpstr>OpenMP GPU – Vector Addition</vt:lpstr>
      <vt:lpstr>OpenMP GPU – Vector Addition</vt:lpstr>
      <vt:lpstr>OpenMP GPU – Vector Addition</vt:lpstr>
      <vt:lpstr>OpenMP GPU – Vector Addition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Prachi Shete</dc:creator>
  <cp:lastModifiedBy>BARC</cp:lastModifiedBy>
  <cp:revision>716</cp:revision>
  <dcterms:created xsi:type="dcterms:W3CDTF">2024-02-11T12:11:09Z</dcterms:created>
  <dcterms:modified xsi:type="dcterms:W3CDTF">2026-02-10T05:58:02Z</dcterms:modified>
</cp:coreProperties>
</file>